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5" r:id="rId4"/>
  </p:sldMasterIdLst>
  <p:notesMasterIdLst>
    <p:notesMasterId r:id="rId52"/>
  </p:notesMasterIdLst>
  <p:handoutMasterIdLst>
    <p:handoutMasterId r:id="rId53"/>
  </p:handoutMasterIdLst>
  <p:sldIdLst>
    <p:sldId id="418" r:id="rId5"/>
    <p:sldId id="419" r:id="rId6"/>
    <p:sldId id="420" r:id="rId7"/>
    <p:sldId id="538" r:id="rId8"/>
    <p:sldId id="411" r:id="rId9"/>
    <p:sldId id="412" r:id="rId10"/>
    <p:sldId id="540" r:id="rId11"/>
    <p:sldId id="421" r:id="rId12"/>
    <p:sldId id="427" r:id="rId13"/>
    <p:sldId id="428" r:id="rId14"/>
    <p:sldId id="456" r:id="rId15"/>
    <p:sldId id="434" r:id="rId16"/>
    <p:sldId id="455" r:id="rId17"/>
    <p:sldId id="458" r:id="rId18"/>
    <p:sldId id="454" r:id="rId19"/>
    <p:sldId id="430" r:id="rId20"/>
    <p:sldId id="451" r:id="rId21"/>
    <p:sldId id="452" r:id="rId22"/>
    <p:sldId id="453" r:id="rId23"/>
    <p:sldId id="431" r:id="rId24"/>
    <p:sldId id="446" r:id="rId25"/>
    <p:sldId id="445" r:id="rId26"/>
    <p:sldId id="448" r:id="rId27"/>
    <p:sldId id="449" r:id="rId28"/>
    <p:sldId id="398" r:id="rId29"/>
    <p:sldId id="459" r:id="rId30"/>
    <p:sldId id="497" r:id="rId31"/>
    <p:sldId id="509" r:id="rId32"/>
    <p:sldId id="481" r:id="rId33"/>
    <p:sldId id="487" r:id="rId34"/>
    <p:sldId id="488" r:id="rId35"/>
    <p:sldId id="544" r:id="rId36"/>
    <p:sldId id="489" r:id="rId37"/>
    <p:sldId id="490" r:id="rId38"/>
    <p:sldId id="491" r:id="rId39"/>
    <p:sldId id="518" r:id="rId40"/>
    <p:sldId id="519" r:id="rId41"/>
    <p:sldId id="524" r:id="rId42"/>
    <p:sldId id="514" r:id="rId43"/>
    <p:sldId id="515" r:id="rId44"/>
    <p:sldId id="500" r:id="rId45"/>
    <p:sldId id="503" r:id="rId46"/>
    <p:sldId id="522" r:id="rId47"/>
    <p:sldId id="523" r:id="rId48"/>
    <p:sldId id="545" r:id="rId49"/>
    <p:sldId id="546" r:id="rId50"/>
    <p:sldId id="264" r:id="rId51"/>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Segoe UI" charset="0"/>
        <a:ea typeface="+mn-ea"/>
        <a:cs typeface="+mn-cs"/>
      </a:defRPr>
    </a:lvl1pPr>
    <a:lvl2pPr marL="457200" algn="l" rtl="0" fontAlgn="base">
      <a:spcBef>
        <a:spcPct val="0"/>
      </a:spcBef>
      <a:spcAft>
        <a:spcPct val="0"/>
      </a:spcAft>
      <a:defRPr sz="1000" kern="1200">
        <a:solidFill>
          <a:schemeClr val="tx1"/>
        </a:solidFill>
        <a:latin typeface="Segoe UI" charset="0"/>
        <a:ea typeface="+mn-ea"/>
        <a:cs typeface="+mn-cs"/>
      </a:defRPr>
    </a:lvl2pPr>
    <a:lvl3pPr marL="914400" algn="l" rtl="0" fontAlgn="base">
      <a:spcBef>
        <a:spcPct val="0"/>
      </a:spcBef>
      <a:spcAft>
        <a:spcPct val="0"/>
      </a:spcAft>
      <a:defRPr sz="1000" kern="1200">
        <a:solidFill>
          <a:schemeClr val="tx1"/>
        </a:solidFill>
        <a:latin typeface="Segoe UI" charset="0"/>
        <a:ea typeface="+mn-ea"/>
        <a:cs typeface="+mn-cs"/>
      </a:defRPr>
    </a:lvl3pPr>
    <a:lvl4pPr marL="1371600" algn="l" rtl="0" fontAlgn="base">
      <a:spcBef>
        <a:spcPct val="0"/>
      </a:spcBef>
      <a:spcAft>
        <a:spcPct val="0"/>
      </a:spcAft>
      <a:defRPr sz="1000" kern="1200">
        <a:solidFill>
          <a:schemeClr val="tx1"/>
        </a:solidFill>
        <a:latin typeface="Segoe UI" charset="0"/>
        <a:ea typeface="+mn-ea"/>
        <a:cs typeface="+mn-cs"/>
      </a:defRPr>
    </a:lvl4pPr>
    <a:lvl5pPr marL="1828800" algn="l" rtl="0" fontAlgn="base">
      <a:spcBef>
        <a:spcPct val="0"/>
      </a:spcBef>
      <a:spcAft>
        <a:spcPct val="0"/>
      </a:spcAft>
      <a:defRPr sz="1000" kern="1200">
        <a:solidFill>
          <a:schemeClr val="tx1"/>
        </a:solidFill>
        <a:latin typeface="Segoe UI" charset="0"/>
        <a:ea typeface="+mn-ea"/>
        <a:cs typeface="+mn-cs"/>
      </a:defRPr>
    </a:lvl5pPr>
    <a:lvl6pPr marL="2286000" algn="l" defTabSz="914400" rtl="0" eaLnBrk="1" latinLnBrk="0" hangingPunct="1">
      <a:defRPr sz="1000" kern="1200">
        <a:solidFill>
          <a:schemeClr val="tx1"/>
        </a:solidFill>
        <a:latin typeface="Segoe UI" charset="0"/>
        <a:ea typeface="+mn-ea"/>
        <a:cs typeface="+mn-cs"/>
      </a:defRPr>
    </a:lvl6pPr>
    <a:lvl7pPr marL="2743200" algn="l" defTabSz="914400" rtl="0" eaLnBrk="1" latinLnBrk="0" hangingPunct="1">
      <a:defRPr sz="1000" kern="1200">
        <a:solidFill>
          <a:schemeClr val="tx1"/>
        </a:solidFill>
        <a:latin typeface="Segoe UI" charset="0"/>
        <a:ea typeface="+mn-ea"/>
        <a:cs typeface="+mn-cs"/>
      </a:defRPr>
    </a:lvl7pPr>
    <a:lvl8pPr marL="3200400" algn="l" defTabSz="914400" rtl="0" eaLnBrk="1" latinLnBrk="0" hangingPunct="1">
      <a:defRPr sz="1000" kern="1200">
        <a:solidFill>
          <a:schemeClr val="tx1"/>
        </a:solidFill>
        <a:latin typeface="Segoe UI" charset="0"/>
        <a:ea typeface="+mn-ea"/>
        <a:cs typeface="+mn-cs"/>
      </a:defRPr>
    </a:lvl8pPr>
    <a:lvl9pPr marL="3657600" algn="l" defTabSz="914400" rtl="0" eaLnBrk="1" latinLnBrk="0" hangingPunct="1">
      <a:defRPr sz="1000" kern="1200">
        <a:solidFill>
          <a:schemeClr val="tx1"/>
        </a:solidFill>
        <a:latin typeface="Segoe U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454"/>
    <a:srgbClr val="000000"/>
    <a:srgbClr val="B9CDE5"/>
    <a:srgbClr val="00519C"/>
    <a:srgbClr val="004F9F"/>
    <a:srgbClr val="0070C0"/>
    <a:srgbClr val="0070AB"/>
    <a:srgbClr val="FF70C0"/>
    <a:srgbClr val="005AAB"/>
    <a:srgbClr val="DFF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78453" autoAdjust="0"/>
  </p:normalViewPr>
  <p:slideViewPr>
    <p:cSldViewPr snapToGrid="0">
      <p:cViewPr varScale="1">
        <p:scale>
          <a:sx n="64" d="100"/>
          <a:sy n="64" d="100"/>
        </p:scale>
        <p:origin x="1445" y="62"/>
      </p:cViewPr>
      <p:guideLst>
        <p:guide orient="horz" pos="2160"/>
        <p:guide pos="3840"/>
      </p:guideLst>
    </p:cSldViewPr>
  </p:slideViewPr>
  <p:outlineViewPr>
    <p:cViewPr>
      <p:scale>
        <a:sx n="33" d="100"/>
        <a:sy n="33" d="100"/>
      </p:scale>
      <p:origin x="0" y="762"/>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51" d="100"/>
          <a:sy n="51" d="100"/>
        </p:scale>
        <p:origin x="2976" y="102"/>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6972" y="179389"/>
            <a:ext cx="5400675" cy="246221"/>
          </a:xfrm>
          <a:prstGeom prst="rect">
            <a:avLst/>
          </a:prstGeom>
          <a:noFill/>
        </p:spPr>
        <p:txBody>
          <a:bodyPr lIns="0" rIns="0">
            <a:spAutoFit/>
          </a:bodyPr>
          <a:lstStyle/>
          <a:p>
            <a:pPr eaLnBrk="0" hangingPunct="0">
              <a:spcBef>
                <a:spcPct val="50000"/>
              </a:spcBef>
              <a:tabLst>
                <a:tab pos="8793163" algn="r"/>
              </a:tabLst>
              <a:defRPr/>
            </a:pPr>
            <a:r>
              <a:rPr lang="en-GB" cap="all" spc="300" dirty="0">
                <a:solidFill>
                  <a:schemeClr val="accent1"/>
                </a:solidFill>
                <a:latin typeface="Segoe UI" panose="020B0502040204020203" pitchFamily="34" charset="0"/>
                <a:cs typeface="Segoe UI" panose="020B0502040204020203" pitchFamily="34" charset="0"/>
              </a:rPr>
              <a:t>Agile Programme Management</a:t>
            </a:r>
            <a:endParaRPr lang="en-GB" sz="1000" cap="all" spc="300" baseline="0" dirty="0">
              <a:solidFill>
                <a:schemeClr val="accent1"/>
              </a:solidFill>
              <a:latin typeface="Segoe UI" panose="020B0502040204020203" pitchFamily="34" charset="0"/>
              <a:cs typeface="Segoe UI" panose="020B0502040204020203" pitchFamily="34" charset="0"/>
            </a:endParaRPr>
          </a:p>
        </p:txBody>
      </p:sp>
      <p:sp>
        <p:nvSpPr>
          <p:cNvPr id="5" name="TextBox 4"/>
          <p:cNvSpPr txBox="1"/>
          <p:nvPr/>
        </p:nvSpPr>
        <p:spPr>
          <a:xfrm>
            <a:off x="1033463" y="9590090"/>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1"/>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571500" y="582613"/>
            <a:ext cx="5715000" cy="3214687"/>
          </a:xfrm>
          <a:prstGeom prst="rect">
            <a:avLst/>
          </a:prstGeom>
          <a:noFill/>
          <a:ln w="3175">
            <a:solidFill>
              <a:srgbClr val="555454"/>
            </a:solidFill>
          </a:ln>
        </p:spPr>
        <p:txBody>
          <a:bodyPr vert="horz" lIns="91440" tIns="45720" rIns="91440" bIns="45720" rtlCol="0" anchor="ctr"/>
          <a:lstStyle/>
          <a:p>
            <a:pPr lvl="0"/>
            <a:endParaRPr lang="en-GB" noProof="0"/>
          </a:p>
        </p:txBody>
      </p:sp>
      <p:sp>
        <p:nvSpPr>
          <p:cNvPr id="13" name="TextBox 12"/>
          <p:cNvSpPr txBox="1"/>
          <p:nvPr/>
        </p:nvSpPr>
        <p:spPr>
          <a:xfrm>
            <a:off x="576265" y="179389"/>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Segoe UI" panose="020B0502040204020203" pitchFamily="34" charset="0"/>
                <a:cs typeface="Segoe UI" panose="020B0502040204020203" pitchFamily="34" charset="0"/>
              </a:rPr>
              <a:t>Agile Programme Management</a:t>
            </a:r>
            <a:endParaRPr lang="en-GB" sz="1000" cap="all" spc="300" baseline="0" dirty="0">
              <a:solidFill>
                <a:schemeClr val="accent1"/>
              </a:solidFill>
              <a:latin typeface="Segoe UI" panose="020B0502040204020203" pitchFamily="34" charset="0"/>
              <a:cs typeface="Segoe UI" panose="020B0502040204020203" pitchFamily="34" charset="0"/>
            </a:endParaRPr>
          </a:p>
        </p:txBody>
      </p:sp>
      <p:sp>
        <p:nvSpPr>
          <p:cNvPr id="14" name="TextBox 13"/>
          <p:cNvSpPr txBox="1"/>
          <p:nvPr/>
        </p:nvSpPr>
        <p:spPr>
          <a:xfrm>
            <a:off x="892786" y="9590090"/>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4"/>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Segoe UI" panose="020B0502040204020203" pitchFamily="34" charset="0"/>
              <a:cs typeface="Segoe UI" panose="020B0502040204020203" pitchFamily="34" charset="0"/>
            </a:endParaRPr>
          </a:p>
        </p:txBody>
      </p:sp>
      <p:sp>
        <p:nvSpPr>
          <p:cNvPr id="12" name="Notes Placeholder 4"/>
          <p:cNvSpPr>
            <a:spLocks noGrp="1"/>
          </p:cNvSpPr>
          <p:nvPr>
            <p:ph type="body" sz="quarter" idx="3"/>
          </p:nvPr>
        </p:nvSpPr>
        <p:spPr>
          <a:xfrm>
            <a:off x="570999" y="3952481"/>
            <a:ext cx="5716002" cy="546115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7" name="Slide Number Placeholder 1"/>
          <p:cNvSpPr>
            <a:spLocks noGrp="1"/>
          </p:cNvSpPr>
          <p:nvPr>
            <p:ph type="sldNum" sz="quarter" idx="5"/>
          </p:nvPr>
        </p:nvSpPr>
        <p:spPr>
          <a:xfrm>
            <a:off x="3441000" y="9570802"/>
            <a:ext cx="2944813" cy="265272"/>
          </a:xfrm>
          <a:prstGeom prst="rect">
            <a:avLst/>
          </a:prstGeom>
          <a:solidFill>
            <a:schemeClr val="bg1"/>
          </a:solidFill>
        </p:spPr>
        <p:txBody>
          <a:bodyPr vert="horz" lIns="91440" tIns="45720" rIns="91440" bIns="45720" rtlCol="0" anchor="b"/>
          <a:lstStyle>
            <a:lvl1pPr algn="r" rtl="0" eaLnBrk="0" fontAlgn="base" hangingPunct="0">
              <a:spcBef>
                <a:spcPct val="50000"/>
              </a:spcBef>
              <a:spcAft>
                <a:spcPct val="0"/>
              </a:spcAft>
              <a:tabLst>
                <a:tab pos="8793163" algn="r"/>
              </a:tabLst>
              <a:defRPr lang="en-GB" sz="1000" kern="1200" cap="all" spc="300" baseline="0" smtClean="0">
                <a:solidFill>
                  <a:schemeClr val="accent4"/>
                </a:solidFill>
                <a:latin typeface="Segoe UI" panose="020B0502040204020203" pitchFamily="34" charset="0"/>
                <a:ea typeface="+mn-ea"/>
                <a:cs typeface="Segoe UI" panose="020B0502040204020203" pitchFamily="34" charset="0"/>
              </a:defRPr>
            </a:lvl1pPr>
          </a:lstStyle>
          <a:p>
            <a:pPr>
              <a:defRPr/>
            </a:pPr>
            <a:fld id="{993982D2-741D-4BC6-8F8E-84F7C8891268}" type="slidenum">
              <a:rPr smtClean="0"/>
              <a:pPr>
                <a:defRPr/>
              </a:pPr>
              <a:t>‹#›</a:t>
            </a:fld>
            <a:endParaRPr dirty="0"/>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1pPr>
    <a:lvl2pPr marL="447675" indent="9525"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2pPr>
    <a:lvl3pPr marL="914400"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3pPr>
    <a:lvl4pPr marL="1343025" indent="28575"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4pPr>
    <a:lvl5pPr marL="1828800"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a:xfrm>
            <a:off x="571500" y="582613"/>
            <a:ext cx="5715000" cy="3214687"/>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27113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64669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Always plan</a:t>
            </a:r>
            <a:r>
              <a:rPr lang="en-GB" sz="1000" baseline="0" dirty="0">
                <a:latin typeface="Arial" pitchFamily="34" charset="0"/>
                <a:cs typeface="Arial" pitchFamily="34" charset="0"/>
              </a:rPr>
              <a:t> one sprint at a time</a:t>
            </a:r>
            <a:endParaRPr lang="en-GB" sz="1000" dirty="0">
              <a:latin typeface="Arial" pitchFamily="34" charset="0"/>
              <a:cs typeface="Arial" pitchFamily="34" charset="0"/>
            </a:endParaRP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Scrum master facilitates</a:t>
            </a:r>
            <a:endParaRPr lang="en-US" sz="1000" dirty="0">
              <a:latin typeface="Arial" pitchFamily="34" charset="0"/>
              <a:cs typeface="Arial" pitchFamily="34" charset="0"/>
            </a:endParaRP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Scrum master manages impediments</a:t>
            </a:r>
            <a:endParaRPr lang="en-US" sz="1000" dirty="0">
              <a:latin typeface="Arial" pitchFamily="34" charset="0"/>
              <a:cs typeface="Arial" pitchFamily="34" charset="0"/>
            </a:endParaRP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Team work without interruption</a:t>
            </a:r>
            <a:endParaRPr lang="en-US" sz="1000" dirty="0">
              <a:latin typeface="Arial" pitchFamily="34" charset="0"/>
              <a:cs typeface="Arial" pitchFamily="34" charset="0"/>
            </a:endParaRP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No new additions to Sprint Backlog are allowed</a:t>
            </a:r>
            <a:endParaRPr lang="en-US" sz="1000" dirty="0">
              <a:latin typeface="Arial" pitchFamily="34" charset="0"/>
              <a:cs typeface="Arial" pitchFamily="34" charset="0"/>
            </a:endParaRPr>
          </a:p>
          <a:p>
            <a:endParaRPr lang="en-GB" dirty="0"/>
          </a:p>
        </p:txBody>
      </p:sp>
    </p:spTree>
    <p:extLst>
      <p:ext uri="{BB962C8B-B14F-4D97-AF65-F5344CB8AC3E}">
        <p14:creationId xmlns:p14="http://schemas.microsoft.com/office/powerpoint/2010/main" val="156808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dirty="0"/>
              <a:t>Who attends:</a:t>
            </a:r>
          </a:p>
          <a:p>
            <a:pPr lvl="1"/>
            <a:r>
              <a:rPr lang="en-GB" dirty="0"/>
              <a:t>Product Owner</a:t>
            </a:r>
          </a:p>
          <a:p>
            <a:pPr lvl="1"/>
            <a:r>
              <a:rPr lang="en-GB" dirty="0"/>
              <a:t>Scrum Master</a:t>
            </a:r>
          </a:p>
          <a:p>
            <a:pPr lvl="1"/>
            <a:r>
              <a:rPr lang="en-GB" dirty="0"/>
              <a:t>Development Team </a:t>
            </a:r>
          </a:p>
          <a:p>
            <a:endParaRPr lang="en-GB" dirty="0"/>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t>Inputs:</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t>Product Backlog, latest increment of product, capacity and velocity of team</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sz="1000" dirty="0"/>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t>Outputs:</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t>Sprint backlog</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dirty="0"/>
              <a:t>Sprint goal</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sz="1000" dirty="0"/>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sz="1000" dirty="0"/>
          </a:p>
          <a:p>
            <a:pPr lvl="0"/>
            <a:r>
              <a:rPr lang="en-GB" dirty="0"/>
              <a:t>Development Team design system and work TBD</a:t>
            </a:r>
          </a:p>
          <a:p>
            <a:pPr lvl="0"/>
            <a:r>
              <a:rPr lang="en-GB" dirty="0"/>
              <a:t>Work decomposed to &lt;1day tasks</a:t>
            </a:r>
          </a:p>
          <a:p>
            <a:pPr lvl="0"/>
            <a:r>
              <a:rPr lang="en-GB" dirty="0"/>
              <a:t>Product Owner clarifies/makes trade-offs</a:t>
            </a:r>
          </a:p>
          <a:p>
            <a:pPr lvl="0"/>
            <a:r>
              <a:rPr lang="en-GB" dirty="0"/>
              <a:t>Development Team explain how they will meet Sprint goal</a:t>
            </a:r>
            <a:endParaRPr lang="en-US" dirty="0"/>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sz="1000" dirty="0"/>
          </a:p>
          <a:p>
            <a:endParaRPr lang="en-GB" dirty="0"/>
          </a:p>
        </p:txBody>
      </p:sp>
    </p:spTree>
    <p:extLst>
      <p:ext uri="{BB962C8B-B14F-4D97-AF65-F5344CB8AC3E}">
        <p14:creationId xmlns:p14="http://schemas.microsoft.com/office/powerpoint/2010/main" val="2806473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b="0" dirty="0">
                <a:solidFill>
                  <a:schemeClr val="bg1"/>
                </a:solidFill>
                <a:latin typeface="Arial" pitchFamily="34" charset="0"/>
                <a:cs typeface="Arial" pitchFamily="34" charset="0"/>
              </a:rPr>
              <a:t>Source: Coast Guard - https://commons.wikimedia.org/wiki/File:Science_Fair_(32783162264).jpg</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sz="1000" b="0" dirty="0">
              <a:solidFill>
                <a:schemeClr val="bg1"/>
              </a:solidFill>
              <a:latin typeface="Arial" pitchFamily="34" charset="0"/>
              <a:cs typeface="Arial" pitchFamily="34" charset="0"/>
            </a:endParaRP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b="0" dirty="0">
                <a:solidFill>
                  <a:schemeClr val="bg1"/>
                </a:solidFill>
                <a:latin typeface="Arial" pitchFamily="34" charset="0"/>
                <a:cs typeface="Arial" pitchFamily="34" charset="0"/>
              </a:rPr>
              <a:t>Show how team have delivered against its forecast</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b="0" dirty="0">
                <a:solidFill>
                  <a:schemeClr val="bg1"/>
                </a:solidFill>
                <a:latin typeface="Arial" pitchFamily="34" charset="0"/>
                <a:cs typeface="Arial" pitchFamily="34" charset="0"/>
              </a:rPr>
              <a:t>Review/demonstrate functionality that has been completed</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b="0" dirty="0">
                <a:solidFill>
                  <a:schemeClr val="bg1"/>
                </a:solidFill>
                <a:latin typeface="Arial" pitchFamily="34" charset="0"/>
                <a:cs typeface="Arial" pitchFamily="34" charset="0"/>
              </a:rPr>
              <a:t>Review progress</a:t>
            </a:r>
          </a:p>
          <a:p>
            <a:endParaRPr lang="en-GB" b="0" dirty="0"/>
          </a:p>
        </p:txBody>
      </p:sp>
    </p:spTree>
    <p:extLst>
      <p:ext uri="{BB962C8B-B14F-4D97-AF65-F5344CB8AC3E}">
        <p14:creationId xmlns:p14="http://schemas.microsoft.com/office/powerpoint/2010/main" val="272539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pPr>
              <a:lnSpc>
                <a:spcPct val="110000"/>
              </a:lnSpc>
            </a:pPr>
            <a:r>
              <a:rPr lang="en-US" dirty="0"/>
              <a:t>The sprint retrospective meeting is an integral part of the inspect and adapt process</a:t>
            </a:r>
          </a:p>
          <a:p>
            <a:pPr>
              <a:lnSpc>
                <a:spcPct val="110000"/>
              </a:lnSpc>
            </a:pPr>
            <a:r>
              <a:rPr lang="en-US" dirty="0"/>
              <a:t>The </a:t>
            </a:r>
            <a:r>
              <a:rPr lang="en-US" dirty="0" err="1"/>
              <a:t>ScrumMaster</a:t>
            </a:r>
            <a:r>
              <a:rPr lang="en-US" dirty="0"/>
              <a:t> must pay attention to this meeting and work towards resolving the impediments that may be slowing down the team</a:t>
            </a:r>
          </a:p>
          <a:p>
            <a:pPr>
              <a:lnSpc>
                <a:spcPct val="110000"/>
              </a:lnSpc>
            </a:pPr>
            <a:r>
              <a:rPr lang="en-US" dirty="0" err="1"/>
              <a:t>ScrumMaster</a:t>
            </a:r>
            <a:r>
              <a:rPr lang="en-US" dirty="0"/>
              <a:t> and Team discuss the just concluded Sprint and determine what could be changed that might make the next Sprint more enjoyable and productive</a:t>
            </a:r>
          </a:p>
          <a:p>
            <a:pPr>
              <a:lnSpc>
                <a:spcPct val="110000"/>
              </a:lnSpc>
            </a:pPr>
            <a:r>
              <a:rPr lang="en-US" dirty="0"/>
              <a:t>The Sprint Review looks at 'What' the team are building whereas the Retrospective looks at 'How' they are building</a:t>
            </a:r>
            <a:endParaRPr lang="en-GB" dirty="0"/>
          </a:p>
          <a:p>
            <a:pPr>
              <a:lnSpc>
                <a:spcPct val="110000"/>
              </a:lnSpc>
            </a:pPr>
            <a:r>
              <a:rPr lang="en-US" dirty="0"/>
              <a:t>Held at the end of every sprint after the sprint review meeting </a:t>
            </a:r>
          </a:p>
          <a:p>
            <a:pPr>
              <a:lnSpc>
                <a:spcPct val="110000"/>
              </a:lnSpc>
            </a:pPr>
            <a:r>
              <a:rPr lang="en-US" dirty="0"/>
              <a:t>The team and </a:t>
            </a:r>
            <a:r>
              <a:rPr lang="en-US" dirty="0" err="1"/>
              <a:t>ScrumMaster</a:t>
            </a:r>
            <a:r>
              <a:rPr lang="en-US" dirty="0"/>
              <a:t> meet to discuss what went well and what to improve in the next sprint </a:t>
            </a:r>
          </a:p>
          <a:p>
            <a:pPr>
              <a:lnSpc>
                <a:spcPct val="110000"/>
              </a:lnSpc>
            </a:pPr>
            <a:r>
              <a:rPr lang="en-US" dirty="0"/>
              <a:t>Time-boxed to three hours</a:t>
            </a:r>
          </a:p>
          <a:p>
            <a:pPr>
              <a:lnSpc>
                <a:spcPct val="110000"/>
              </a:lnSpc>
            </a:pPr>
            <a:r>
              <a:rPr lang="en-US" dirty="0"/>
              <a:t>Product Owner should be allowed to have their say if they wish to but this is not mandatory</a:t>
            </a:r>
          </a:p>
          <a:p>
            <a:endParaRPr lang="en-GB" dirty="0"/>
          </a:p>
          <a:p>
            <a:pPr lvl="1"/>
            <a:r>
              <a:rPr lang="en-GB" dirty="0"/>
              <a:t>Use to improve processes</a:t>
            </a:r>
          </a:p>
          <a:p>
            <a:pPr lvl="1"/>
            <a:r>
              <a:rPr lang="en-GB" dirty="0"/>
              <a:t>Collaborative between all members of Team, PO and SM</a:t>
            </a:r>
          </a:p>
          <a:p>
            <a:pPr lvl="1"/>
            <a:r>
              <a:rPr lang="en-GB" dirty="0"/>
              <a:t>All team members allowed to air views</a:t>
            </a:r>
          </a:p>
          <a:p>
            <a:pPr lvl="1"/>
            <a:r>
              <a:rPr lang="en-GB" dirty="0"/>
              <a:t>Scrum Master is facilitator who prioritises actions and lessons learned</a:t>
            </a:r>
          </a:p>
          <a:p>
            <a:pPr lvl="1"/>
            <a:r>
              <a:rPr lang="en-GB" dirty="0"/>
              <a:t>Team devises solutions to any problems</a:t>
            </a:r>
          </a:p>
          <a:p>
            <a:pPr lvl="1"/>
            <a:r>
              <a:rPr lang="en-GB" dirty="0"/>
              <a:t>Helps with team forming and bonding and removing conflict</a:t>
            </a:r>
          </a:p>
          <a:p>
            <a:endParaRPr lang="en-GB" dirty="0"/>
          </a:p>
        </p:txBody>
      </p:sp>
    </p:spTree>
    <p:extLst>
      <p:ext uri="{BB962C8B-B14F-4D97-AF65-F5344CB8AC3E}">
        <p14:creationId xmlns:p14="http://schemas.microsoft.com/office/powerpoint/2010/main" val="113071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b="0" dirty="0"/>
              <a:t>Image source: </a:t>
            </a:r>
            <a:r>
              <a:rPr lang="en-GB" sz="1000" b="0" i="0" kern="1200" spc="-20" baseline="0" dirty="0" err="1">
                <a:solidFill>
                  <a:srgbClr val="555454"/>
                </a:solidFill>
                <a:effectLst/>
                <a:latin typeface="Segoe UI" panose="020B0502040204020203" pitchFamily="34" charset="0"/>
                <a:ea typeface="+mn-ea"/>
                <a:cs typeface="Segoe UI" panose="020B0502040204020203" pitchFamily="34" charset="0"/>
              </a:rPr>
              <a:t>Klean</a:t>
            </a:r>
            <a:r>
              <a:rPr lang="en-GB" sz="1000" b="0" i="0" kern="1200" spc="-20" baseline="0" dirty="0">
                <a:solidFill>
                  <a:srgbClr val="555454"/>
                </a:solidFill>
                <a:effectLst/>
                <a:latin typeface="Segoe UI" panose="020B0502040204020203" pitchFamily="34" charset="0"/>
                <a:ea typeface="+mn-ea"/>
                <a:cs typeface="Segoe UI" panose="020B0502040204020203" pitchFamily="34" charset="0"/>
              </a:rPr>
              <a:t> Denmark, </a:t>
            </a:r>
            <a:r>
              <a:rPr lang="en-GB" sz="1000" b="0" dirty="0"/>
              <a:t>https://commons.wikimedia.org/wiki/File:Daily_sprint_meeting.jpg</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sz="1000" b="0" dirty="0"/>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000" b="0" dirty="0"/>
              <a:t>Why:</a:t>
            </a:r>
          </a:p>
          <a:p>
            <a:r>
              <a:rPr lang="en-GB" dirty="0"/>
              <a:t>To enable communication and collaboration between team members</a:t>
            </a:r>
          </a:p>
          <a:p>
            <a:r>
              <a:rPr lang="en-GB" dirty="0"/>
              <a:t>To give focus and ensure sprint is still on track</a:t>
            </a:r>
          </a:p>
          <a:p>
            <a:r>
              <a:rPr lang="en-GB" dirty="0"/>
              <a:t>Used as the smallest tightest feedback loop </a:t>
            </a:r>
          </a:p>
          <a:p>
            <a:r>
              <a:rPr lang="en-GB" dirty="0"/>
              <a:t>To enable understanding of impediments or problems that may arise and that are hindering current sprint</a:t>
            </a:r>
          </a:p>
          <a:p>
            <a:r>
              <a:rPr lang="en-GB" dirty="0"/>
              <a:t>Facilitates actions for discussion later</a:t>
            </a:r>
          </a:p>
          <a:p>
            <a:r>
              <a:rPr lang="en-GB" dirty="0"/>
              <a:t>Shows ability for self-organisation and task sharing</a:t>
            </a:r>
          </a:p>
          <a:p>
            <a:r>
              <a:rPr lang="en-GB" dirty="0"/>
              <a:t>Ability to identify quickly any issues arising</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sz="1000" b="0" dirty="0"/>
          </a:p>
          <a:p>
            <a:pPr marL="231775" indent="-231775">
              <a:lnSpc>
                <a:spcPct val="113000"/>
              </a:lnSpc>
              <a:spcBef>
                <a:spcPts val="400"/>
              </a:spcBef>
              <a:spcAft>
                <a:spcPts val="600"/>
              </a:spcAft>
              <a:buFont typeface="Wingdings" pitchFamily="2" charset="2"/>
              <a:buChar char="§"/>
            </a:pPr>
            <a:r>
              <a:rPr lang="en-GB" sz="1000" dirty="0">
                <a:latin typeface="Arial" pitchFamily="34" charset="0"/>
                <a:cs typeface="Arial" pitchFamily="34" charset="0"/>
              </a:rPr>
              <a:t>Only one person at a time speaks – others wait until they have finished</a:t>
            </a:r>
          </a:p>
          <a:p>
            <a:pPr marL="231775" indent="-231775">
              <a:lnSpc>
                <a:spcPct val="113000"/>
              </a:lnSpc>
              <a:spcBef>
                <a:spcPts val="400"/>
              </a:spcBef>
              <a:spcAft>
                <a:spcPts val="600"/>
              </a:spcAft>
              <a:buFont typeface="Wingdings" pitchFamily="2" charset="2"/>
              <a:buChar char="§"/>
            </a:pPr>
            <a:r>
              <a:rPr lang="en-GB" sz="1000" dirty="0">
                <a:latin typeface="Arial" pitchFamily="34" charset="0"/>
                <a:cs typeface="Arial" pitchFamily="34" charset="0"/>
              </a:rPr>
              <a:t>All team members must attend in person or if unavoidable, by phone – on rare occasions they can update another member of the team to speak for them</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sz="1000" b="0" dirty="0"/>
          </a:p>
          <a:p>
            <a:endParaRPr lang="en-GB" b="0" dirty="0"/>
          </a:p>
        </p:txBody>
      </p:sp>
    </p:spTree>
    <p:extLst>
      <p:ext uri="{BB962C8B-B14F-4D97-AF65-F5344CB8AC3E}">
        <p14:creationId xmlns:p14="http://schemas.microsoft.com/office/powerpoint/2010/main" val="4024268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5736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dirty="0"/>
              <a:t>Product Backlog – </a:t>
            </a:r>
            <a:r>
              <a:rPr lang="en-GB" b="1" dirty="0"/>
              <a:t>DEEP</a:t>
            </a:r>
          </a:p>
          <a:p>
            <a:endParaRPr lang="en-GB" dirty="0"/>
          </a:p>
          <a:p>
            <a:r>
              <a:rPr lang="en-GB" b="1" dirty="0"/>
              <a:t>D</a:t>
            </a:r>
            <a:r>
              <a:rPr lang="en-GB" dirty="0"/>
              <a:t>etailed appropriately</a:t>
            </a:r>
          </a:p>
          <a:p>
            <a:pPr lvl="1"/>
            <a:r>
              <a:rPr lang="en-GB" dirty="0"/>
              <a:t>Higher priority items described in more detail, smaller and more concise, lower priority items have less detail as they can be detailed later in the release. This keeps the backlog concise, as a consequence requirements are discovered throughout the project</a:t>
            </a:r>
          </a:p>
          <a:p>
            <a:pPr lvl="1"/>
            <a:r>
              <a:rPr lang="en-GB" dirty="0"/>
              <a:t>Product discovery is ongoing</a:t>
            </a:r>
          </a:p>
          <a:p>
            <a:r>
              <a:rPr lang="en-GB" b="1" dirty="0"/>
              <a:t>E</a:t>
            </a:r>
            <a:r>
              <a:rPr lang="en-GB" dirty="0"/>
              <a:t>stimated</a:t>
            </a:r>
          </a:p>
          <a:p>
            <a:pPr lvl="1"/>
            <a:r>
              <a:rPr lang="en-GB" dirty="0"/>
              <a:t>The product backlog items are roughly estimated in story points or days – leave detailed planning to the Sprint planning meeting</a:t>
            </a:r>
          </a:p>
          <a:p>
            <a:r>
              <a:rPr lang="en-GB" b="1" dirty="0"/>
              <a:t>E</a:t>
            </a:r>
            <a:r>
              <a:rPr lang="en-GB" dirty="0"/>
              <a:t>mergent</a:t>
            </a:r>
          </a:p>
          <a:p>
            <a:pPr lvl="1"/>
            <a:r>
              <a:rPr lang="en-GB" dirty="0"/>
              <a:t>The product backlog evolves throughout the project, the content changes with user feedback, and as the product is developed new areas can be uncovered – it is dynamic</a:t>
            </a:r>
          </a:p>
          <a:p>
            <a:r>
              <a:rPr lang="en-GB" b="1" dirty="0"/>
              <a:t>P</a:t>
            </a:r>
            <a:r>
              <a:rPr lang="en-GB" b="0" dirty="0"/>
              <a:t>rioritised</a:t>
            </a:r>
          </a:p>
          <a:p>
            <a:pPr lvl="1"/>
            <a:r>
              <a:rPr lang="en-GB" dirty="0"/>
              <a:t>All items are prioritised, the most important are implemented first</a:t>
            </a:r>
          </a:p>
          <a:p>
            <a:pPr lvl="1"/>
            <a:r>
              <a:rPr lang="en-GB" dirty="0"/>
              <a:t>Useful factors for prioritising are:</a:t>
            </a:r>
          </a:p>
          <a:p>
            <a:pPr lvl="2"/>
            <a:r>
              <a:rPr lang="en-GB" dirty="0"/>
              <a:t> Value, knowledge, uncertainty, risk, </a:t>
            </a:r>
            <a:r>
              <a:rPr lang="en-GB" dirty="0" err="1"/>
              <a:t>releasability</a:t>
            </a:r>
            <a:r>
              <a:rPr lang="en-GB" dirty="0"/>
              <a:t> and dependencies</a:t>
            </a:r>
          </a:p>
          <a:p>
            <a:pPr lvl="1"/>
            <a:r>
              <a:rPr lang="en-GB" dirty="0"/>
              <a:t>Priorities direct the team's work</a:t>
            </a:r>
          </a:p>
          <a:p>
            <a:endParaRPr lang="en-GB" dirty="0"/>
          </a:p>
          <a:p>
            <a:r>
              <a:rPr lang="en-GB" dirty="0"/>
              <a:t>Product Backlog Items – PBIs can take many forms:</a:t>
            </a:r>
          </a:p>
          <a:p>
            <a:pPr lvl="1"/>
            <a:r>
              <a:rPr lang="en-GB" dirty="0"/>
              <a:t>User Stories</a:t>
            </a:r>
          </a:p>
          <a:p>
            <a:pPr lvl="1"/>
            <a:r>
              <a:rPr lang="en-GB" dirty="0"/>
              <a:t>Use Cases</a:t>
            </a:r>
          </a:p>
          <a:p>
            <a:pPr lvl="1"/>
            <a:r>
              <a:rPr lang="en-GB" dirty="0"/>
              <a:t>Bugs</a:t>
            </a:r>
          </a:p>
          <a:p>
            <a:pPr lvl="1"/>
            <a:r>
              <a:rPr lang="en-GB" dirty="0"/>
              <a:t>Constraints</a:t>
            </a:r>
          </a:p>
          <a:p>
            <a:pPr lvl="1"/>
            <a:r>
              <a:rPr lang="en-GB" dirty="0"/>
              <a:t>Etc.</a:t>
            </a:r>
          </a:p>
          <a:p>
            <a:endParaRPr lang="en-GB" dirty="0"/>
          </a:p>
        </p:txBody>
      </p:sp>
    </p:spTree>
    <p:extLst>
      <p:ext uri="{BB962C8B-B14F-4D97-AF65-F5344CB8AC3E}">
        <p14:creationId xmlns:p14="http://schemas.microsoft.com/office/powerpoint/2010/main" val="333774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dirty="0"/>
              <a:t>List of tasks committed to complete in the current Sprint or iteration</a:t>
            </a:r>
          </a:p>
          <a:p>
            <a:r>
              <a:rPr lang="en-GB" dirty="0"/>
              <a:t>Items taken from Product Backlog based on priorities set by the Product Owner</a:t>
            </a:r>
          </a:p>
          <a:p>
            <a:r>
              <a:rPr lang="en-GB" dirty="0"/>
              <a:t>Team decides on the items and time required to complete them</a:t>
            </a:r>
          </a:p>
          <a:p>
            <a:r>
              <a:rPr lang="en-GB" dirty="0"/>
              <a:t>User stories are broken down into tasks</a:t>
            </a:r>
          </a:p>
          <a:p>
            <a:r>
              <a:rPr lang="en-GB" dirty="0"/>
              <a:t>Try to break down tasks into about one day's work</a:t>
            </a:r>
          </a:p>
          <a:p>
            <a:r>
              <a:rPr lang="en-GB" dirty="0"/>
              <a:t>Smaller tasks allows a level of detail that the whole team understands the extent of work to do</a:t>
            </a:r>
          </a:p>
          <a:p>
            <a:r>
              <a:rPr lang="en-GB" dirty="0"/>
              <a:t>Any team member can pick from tasks</a:t>
            </a:r>
          </a:p>
          <a:p>
            <a:r>
              <a:rPr lang="en-GB" dirty="0"/>
              <a:t>This promotes self-organisation</a:t>
            </a:r>
          </a:p>
          <a:p>
            <a:r>
              <a:rPr lang="en-GB" dirty="0"/>
              <a:t>Property of the team</a:t>
            </a:r>
          </a:p>
          <a:p>
            <a:r>
              <a:rPr lang="en-GB" dirty="0"/>
              <a:t>Shown on the task board for all to see</a:t>
            </a:r>
          </a:p>
          <a:p>
            <a:endParaRPr lang="en-GB" dirty="0"/>
          </a:p>
          <a:p>
            <a:pPr defTabSz="222250">
              <a:spcBef>
                <a:spcPct val="0"/>
              </a:spcBef>
              <a:buNone/>
            </a:pPr>
            <a:r>
              <a:rPr lang="en-GB" dirty="0"/>
              <a:t>Nine tips for creating a good Sprint Backlog </a:t>
            </a:r>
            <a:r>
              <a:rPr lang="en-GB" i="1" dirty="0"/>
              <a:t>– Scrum Alliance 24-03-09</a:t>
            </a:r>
          </a:p>
          <a:p>
            <a:pPr marL="171450" marR="0" lvl="0" indent="-171450" algn="l" defTabSz="914400" rtl="0" eaLnBrk="0" fontAlgn="base" latinLnBrk="0" hangingPunct="0">
              <a:lnSpc>
                <a:spcPct val="100000"/>
              </a:lnSpc>
              <a:spcBef>
                <a:spcPts val="300"/>
              </a:spcBef>
              <a:spcAft>
                <a:spcPct val="0"/>
              </a:spcAft>
              <a:buClrTx/>
              <a:buSzTx/>
              <a:buFont typeface="Arial" panose="020B0604020202020204" pitchFamily="34" charset="0"/>
              <a:buChar char="•"/>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Involve every team member in process</a:t>
            </a:r>
          </a:p>
          <a:p>
            <a:pPr marL="171450" marR="0" lvl="0" indent="-171450" algn="l" defTabSz="914400" rtl="0" eaLnBrk="0" fontAlgn="base" latinLnBrk="0" hangingPunct="0">
              <a:lnSpc>
                <a:spcPct val="100000"/>
              </a:lnSpc>
              <a:spcBef>
                <a:spcPts val="300"/>
              </a:spcBef>
              <a:spcAft>
                <a:spcPct val="0"/>
              </a:spcAft>
              <a:buClrTx/>
              <a:buSzTx/>
              <a:buFont typeface="Arial" panose="020B0604020202020204" pitchFamily="34" charset="0"/>
              <a:buChar char="•"/>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Discuss how every item should be implemented</a:t>
            </a:r>
          </a:p>
          <a:p>
            <a:pPr marL="171450" marR="0" lvl="0" indent="-171450" algn="l" defTabSz="914400" rtl="0" eaLnBrk="0" fontAlgn="base" latinLnBrk="0" hangingPunct="0">
              <a:lnSpc>
                <a:spcPct val="100000"/>
              </a:lnSpc>
              <a:spcBef>
                <a:spcPts val="300"/>
              </a:spcBef>
              <a:spcAft>
                <a:spcPct val="0"/>
              </a:spcAft>
              <a:buClrTx/>
              <a:buSzTx/>
              <a:buFont typeface="Arial" panose="020B0604020202020204" pitchFamily="34" charset="0"/>
              <a:buChar char="•"/>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Have a definition of done</a:t>
            </a:r>
          </a:p>
          <a:p>
            <a:pPr marL="171450" marR="0" lvl="0" indent="-171450" algn="l" defTabSz="914400" rtl="0" eaLnBrk="0" fontAlgn="base" latinLnBrk="0" hangingPunct="0">
              <a:lnSpc>
                <a:spcPct val="100000"/>
              </a:lnSpc>
              <a:spcBef>
                <a:spcPts val="300"/>
              </a:spcBef>
              <a:spcAft>
                <a:spcPct val="0"/>
              </a:spcAft>
              <a:buClrTx/>
              <a:buSzTx/>
              <a:buFont typeface="Arial" panose="020B0604020202020204" pitchFamily="34" charset="0"/>
              <a:buChar char="•"/>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Identify all kinds of tasks</a:t>
            </a:r>
          </a:p>
          <a:p>
            <a:pPr marL="171450" marR="0" lvl="0" indent="-171450" algn="l" defTabSz="914400" rtl="0" eaLnBrk="0" fontAlgn="base" latinLnBrk="0" hangingPunct="0">
              <a:lnSpc>
                <a:spcPct val="100000"/>
              </a:lnSpc>
              <a:spcBef>
                <a:spcPts val="300"/>
              </a:spcBef>
              <a:spcAft>
                <a:spcPct val="0"/>
              </a:spcAft>
              <a:buClrTx/>
              <a:buSzTx/>
              <a:buFont typeface="Arial" panose="020B0604020202020204" pitchFamily="34" charset="0"/>
              <a:buChar char="•"/>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Don't estimate tasks at all</a:t>
            </a:r>
          </a:p>
          <a:p>
            <a:pPr marL="171450" marR="0" lvl="0" indent="-171450" algn="l" defTabSz="914400" rtl="0" eaLnBrk="0" fontAlgn="base" latinLnBrk="0" hangingPunct="0">
              <a:lnSpc>
                <a:spcPct val="100000"/>
              </a:lnSpc>
              <a:spcBef>
                <a:spcPts val="300"/>
              </a:spcBef>
              <a:spcAft>
                <a:spcPct val="0"/>
              </a:spcAft>
              <a:buClrTx/>
              <a:buSzTx/>
              <a:buFont typeface="Arial" panose="020B0604020202020204" pitchFamily="34" charset="0"/>
              <a:buChar char="•"/>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Don't assign tasks up front</a:t>
            </a:r>
          </a:p>
          <a:p>
            <a:pPr marL="171450" marR="0" lvl="0" indent="-171450" algn="l" defTabSz="914400" rtl="0" eaLnBrk="0" fontAlgn="base" latinLnBrk="0" hangingPunct="0">
              <a:lnSpc>
                <a:spcPct val="100000"/>
              </a:lnSpc>
              <a:spcBef>
                <a:spcPts val="300"/>
              </a:spcBef>
              <a:spcAft>
                <a:spcPct val="0"/>
              </a:spcAft>
              <a:buClrTx/>
              <a:buSzTx/>
              <a:buFont typeface="Arial" panose="020B0604020202020204" pitchFamily="34" charset="0"/>
              <a:buChar char="•"/>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Review Sprint commitment</a:t>
            </a:r>
          </a:p>
          <a:p>
            <a:pPr marL="171450" marR="0" lvl="0" indent="-171450" algn="l" defTabSz="914400" rtl="0" eaLnBrk="0" fontAlgn="base" latinLnBrk="0" hangingPunct="0">
              <a:lnSpc>
                <a:spcPct val="100000"/>
              </a:lnSpc>
              <a:spcBef>
                <a:spcPts val="300"/>
              </a:spcBef>
              <a:spcAft>
                <a:spcPct val="0"/>
              </a:spcAft>
              <a:buClrTx/>
              <a:buSzTx/>
              <a:buFont typeface="Arial" panose="020B0604020202020204" pitchFamily="34" charset="0"/>
              <a:buChar char="•"/>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Don't use too much time</a:t>
            </a:r>
          </a:p>
          <a:p>
            <a:pPr marL="171450" marR="0" lvl="0" indent="-171450" algn="l" defTabSz="914400" rtl="0" eaLnBrk="0" fontAlgn="base" latinLnBrk="0" hangingPunct="0">
              <a:lnSpc>
                <a:spcPct val="100000"/>
              </a:lnSpc>
              <a:spcBef>
                <a:spcPts val="300"/>
              </a:spcBef>
              <a:spcAft>
                <a:spcPct val="0"/>
              </a:spcAft>
              <a:buClrTx/>
              <a:buSzTx/>
              <a:buFont typeface="Arial" panose="020B0604020202020204" pitchFamily="34" charset="0"/>
              <a:buChar char="•"/>
              <a:tabLst>
                <a:tab pos="273050" algn="l"/>
                <a:tab pos="544513" algn="l"/>
                <a:tab pos="796925" algn="l"/>
                <a:tab pos="1069975" algn="l"/>
                <a:tab pos="1343025" algn="l"/>
                <a:tab pos="1614488" algn="l"/>
                <a:tab pos="1887538" algn="l"/>
                <a:tab pos="2159000" algn="l"/>
                <a:tab pos="2413000" algn="l"/>
                <a:tab pos="2684463" algn="l"/>
              </a:tabLst>
              <a:defRPr/>
            </a:pPr>
            <a:r>
              <a:rPr lang="en-GB" sz="1000" dirty="0">
                <a:latin typeface="Arial" pitchFamily="34" charset="0"/>
                <a:cs typeface="Arial" pitchFamily="34" charset="0"/>
              </a:rPr>
              <a:t>Evolve the Sprint Backlog during the Sprint</a:t>
            </a:r>
          </a:p>
          <a:p>
            <a:endParaRPr lang="en-GB" dirty="0"/>
          </a:p>
        </p:txBody>
      </p:sp>
    </p:spTree>
    <p:extLst>
      <p:ext uri="{BB962C8B-B14F-4D97-AF65-F5344CB8AC3E}">
        <p14:creationId xmlns:p14="http://schemas.microsoft.com/office/powerpoint/2010/main" val="3619499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1201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a:t>An umbrella term covering development frameworks that adhere to the Agile manifesto.</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dirty="0"/>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dirty="0"/>
          </a:p>
          <a:p>
            <a:endParaRPr lang="en-GB" dirty="0"/>
          </a:p>
        </p:txBody>
      </p:sp>
    </p:spTree>
    <p:extLst>
      <p:ext uri="{BB962C8B-B14F-4D97-AF65-F5344CB8AC3E}">
        <p14:creationId xmlns:p14="http://schemas.microsoft.com/office/powerpoint/2010/main" val="3095736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9222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dirty="0"/>
          </a:p>
          <a:p>
            <a:r>
              <a:rPr lang="en-GB" dirty="0"/>
              <a:t>Attributes</a:t>
            </a:r>
          </a:p>
          <a:p>
            <a:pPr marL="171450" indent="-171450">
              <a:buFont typeface="Arial" panose="020B0604020202020204" pitchFamily="34" charset="0"/>
              <a:buChar char="•"/>
            </a:pPr>
            <a:r>
              <a:rPr lang="en-GB" dirty="0"/>
              <a:t>Responsible</a:t>
            </a:r>
          </a:p>
          <a:p>
            <a:pPr marL="171450" indent="-171450">
              <a:buFont typeface="Arial" panose="020B0604020202020204" pitchFamily="34" charset="0"/>
              <a:buChar char="•"/>
            </a:pPr>
            <a:r>
              <a:rPr lang="en-GB" dirty="0"/>
              <a:t>Humble</a:t>
            </a:r>
          </a:p>
          <a:p>
            <a:pPr marL="171450" indent="-171450">
              <a:buFont typeface="Arial" panose="020B0604020202020204" pitchFamily="34" charset="0"/>
              <a:buChar char="•"/>
            </a:pPr>
            <a:r>
              <a:rPr lang="en-GB" dirty="0"/>
              <a:t>Collaborative</a:t>
            </a:r>
          </a:p>
          <a:p>
            <a:pPr marL="171450" indent="-171450">
              <a:buFont typeface="Arial" panose="020B0604020202020204" pitchFamily="34" charset="0"/>
              <a:buChar char="•"/>
            </a:pPr>
            <a:r>
              <a:rPr lang="en-GB" dirty="0"/>
              <a:t>Committed</a:t>
            </a:r>
          </a:p>
          <a:p>
            <a:pPr marL="171450" indent="-171450">
              <a:buFont typeface="Arial" panose="020B0604020202020204" pitchFamily="34" charset="0"/>
              <a:buChar char="•"/>
            </a:pPr>
            <a:r>
              <a:rPr lang="en-GB" dirty="0"/>
              <a:t>Influential</a:t>
            </a:r>
          </a:p>
          <a:p>
            <a:pPr marL="171450" indent="-171450">
              <a:buFont typeface="Arial" panose="020B0604020202020204" pitchFamily="34" charset="0"/>
              <a:buChar char="•"/>
            </a:pPr>
            <a:r>
              <a:rPr lang="en-GB" dirty="0"/>
              <a:t>Knowledge</a:t>
            </a:r>
          </a:p>
          <a:p>
            <a:endParaRPr lang="en-GB" dirty="0"/>
          </a:p>
        </p:txBody>
      </p:sp>
    </p:spTree>
    <p:extLst>
      <p:ext uri="{BB962C8B-B14F-4D97-AF65-F5344CB8AC3E}">
        <p14:creationId xmlns:p14="http://schemas.microsoft.com/office/powerpoint/2010/main" val="3247127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i="1" dirty="0"/>
              <a:t>"The Product Owner is the one and only person responsible for managing the Product Backlog and ensuring the value of the work the team performs.  This person maintains the Product Backlog and ensures it is visible to all.” - </a:t>
            </a:r>
            <a:r>
              <a:rPr lang="en-GB" dirty="0"/>
              <a:t>    Ken </a:t>
            </a:r>
            <a:r>
              <a:rPr lang="en-GB" dirty="0" err="1"/>
              <a:t>Schwaber</a:t>
            </a:r>
            <a:r>
              <a:rPr lang="en-GB" dirty="0"/>
              <a:t>, 2009</a:t>
            </a:r>
          </a:p>
          <a:p>
            <a:endParaRPr lang="en-GB" dirty="0"/>
          </a:p>
          <a:p>
            <a:r>
              <a:rPr lang="en-GB" dirty="0"/>
              <a:t>Attributes</a:t>
            </a:r>
          </a:p>
          <a:p>
            <a:pPr marL="171450" lvl="0" indent="-171450">
              <a:buFont typeface="Arial" panose="020B0604020202020204" pitchFamily="34" charset="0"/>
              <a:buChar char="•"/>
            </a:pPr>
            <a:r>
              <a:rPr lang="en-GB" dirty="0"/>
              <a:t>Visionary</a:t>
            </a:r>
          </a:p>
          <a:p>
            <a:pPr marL="171450" lvl="0" indent="-171450">
              <a:buFont typeface="Arial" panose="020B0604020202020204" pitchFamily="34" charset="0"/>
              <a:buChar char="•"/>
            </a:pPr>
            <a:r>
              <a:rPr lang="en-GB" dirty="0"/>
              <a:t>Leader</a:t>
            </a:r>
          </a:p>
          <a:p>
            <a:pPr marL="171450" lvl="0" indent="-171450">
              <a:buFont typeface="Arial" panose="020B0604020202020204" pitchFamily="34" charset="0"/>
              <a:buChar char="•"/>
            </a:pPr>
            <a:r>
              <a:rPr lang="en-GB" dirty="0"/>
              <a:t>Team player</a:t>
            </a:r>
          </a:p>
          <a:p>
            <a:pPr marL="171450" lvl="0" indent="-171450">
              <a:buFont typeface="Arial" panose="020B0604020202020204" pitchFamily="34" charset="0"/>
              <a:buChar char="•"/>
            </a:pPr>
            <a:r>
              <a:rPr lang="en-GB" dirty="0"/>
              <a:t>Communicator</a:t>
            </a:r>
          </a:p>
          <a:p>
            <a:pPr marL="171450" lvl="0" indent="-171450">
              <a:buFont typeface="Arial" panose="020B0604020202020204" pitchFamily="34" charset="0"/>
              <a:buChar char="•"/>
            </a:pPr>
            <a:r>
              <a:rPr lang="en-GB" dirty="0"/>
              <a:t>Committed</a:t>
            </a:r>
          </a:p>
          <a:p>
            <a:pPr marL="0" indent="0" algn="r">
              <a:buNone/>
            </a:pPr>
            <a:r>
              <a:rPr lang="en-GB" dirty="0"/>
              <a:t>	</a:t>
            </a:r>
          </a:p>
          <a:p>
            <a:endParaRPr lang="en-GB" dirty="0"/>
          </a:p>
        </p:txBody>
      </p:sp>
    </p:spTree>
    <p:extLst>
      <p:ext uri="{BB962C8B-B14F-4D97-AF65-F5344CB8AC3E}">
        <p14:creationId xmlns:p14="http://schemas.microsoft.com/office/powerpoint/2010/main" val="2058837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dirty="0"/>
              <a:t>'Developers' includes:</a:t>
            </a:r>
          </a:p>
          <a:p>
            <a:pPr lvl="1"/>
            <a:r>
              <a:rPr lang="en-GB" dirty="0"/>
              <a:t>Testers</a:t>
            </a:r>
          </a:p>
          <a:p>
            <a:pPr lvl="1"/>
            <a:r>
              <a:rPr lang="en-GB" dirty="0"/>
              <a:t>Programmers</a:t>
            </a:r>
          </a:p>
          <a:p>
            <a:pPr lvl="1"/>
            <a:r>
              <a:rPr lang="en-GB" dirty="0"/>
              <a:t>QA</a:t>
            </a:r>
          </a:p>
          <a:p>
            <a:pPr lvl="1"/>
            <a:r>
              <a:rPr lang="en-GB" dirty="0"/>
              <a:t>Designers</a:t>
            </a:r>
          </a:p>
          <a:p>
            <a:pPr lvl="1"/>
            <a:r>
              <a:rPr lang="en-GB" dirty="0"/>
              <a:t>Business Analysts</a:t>
            </a:r>
          </a:p>
          <a:p>
            <a:pPr lvl="1"/>
            <a:r>
              <a:rPr lang="en-GB" dirty="0"/>
              <a:t>Etc.</a:t>
            </a:r>
          </a:p>
          <a:p>
            <a:endParaRPr lang="en-GB" dirty="0"/>
          </a:p>
          <a:p>
            <a:r>
              <a:rPr lang="en-GB" dirty="0"/>
              <a:t>Core team members must be full time.</a:t>
            </a:r>
          </a:p>
          <a:p>
            <a:r>
              <a:rPr lang="en-GB" dirty="0"/>
              <a:t>Co-locate whenever possible.</a:t>
            </a:r>
          </a:p>
          <a:p>
            <a:r>
              <a:rPr lang="en-GB" dirty="0"/>
              <a:t>Communicate face to face as much as possible.</a:t>
            </a:r>
          </a:p>
          <a:p>
            <a:r>
              <a:rPr lang="en-GB" dirty="0"/>
              <a:t>May have specialised skills but willing to learn and share.</a:t>
            </a:r>
          </a:p>
          <a:p>
            <a:r>
              <a:rPr lang="en-GB" dirty="0"/>
              <a:t>Fewer than 3 in a team can lead to constraints and less interaction.</a:t>
            </a:r>
          </a:p>
          <a:p>
            <a:r>
              <a:rPr lang="en-GB" dirty="0"/>
              <a:t>Greater than 9 can lead to complexity in organisation.</a:t>
            </a:r>
          </a:p>
          <a:p>
            <a:endParaRPr lang="en-GB" dirty="0"/>
          </a:p>
          <a:p>
            <a:r>
              <a:rPr lang="en-GB" dirty="0"/>
              <a:t>Testers are part of the cross-functional Development Team:</a:t>
            </a:r>
          </a:p>
          <a:p>
            <a:pPr lvl="1"/>
            <a:r>
              <a:rPr lang="en-US" dirty="0"/>
              <a:t>Interfacing with development and PO to make sure stories are understood and acceptance tests track desired functionality</a:t>
            </a:r>
          </a:p>
          <a:p>
            <a:pPr lvl="1"/>
            <a:r>
              <a:rPr lang="en-US" dirty="0"/>
              <a:t>Writing the acceptance test code while code is written (with PO, analysts and Development Team)</a:t>
            </a:r>
          </a:p>
          <a:p>
            <a:pPr lvl="1"/>
            <a:r>
              <a:rPr lang="en-US" dirty="0"/>
              <a:t>Testing the code against acceptance tests</a:t>
            </a:r>
          </a:p>
          <a:p>
            <a:pPr lvl="1"/>
            <a:r>
              <a:rPr lang="en-US" dirty="0"/>
              <a:t>Checking in test cases everyday</a:t>
            </a:r>
          </a:p>
          <a:p>
            <a:pPr lvl="1"/>
            <a:r>
              <a:rPr lang="en-US" dirty="0"/>
              <a:t>Develop ongoing test automation to integrate acceptance and feature tests into continuous testing environment</a:t>
            </a:r>
          </a:p>
          <a:p>
            <a:endParaRPr lang="en-GB" dirty="0"/>
          </a:p>
          <a:p>
            <a:endParaRPr lang="en-GB" dirty="0"/>
          </a:p>
        </p:txBody>
      </p:sp>
    </p:spTree>
    <p:extLst>
      <p:ext uri="{BB962C8B-B14F-4D97-AF65-F5344CB8AC3E}">
        <p14:creationId xmlns:p14="http://schemas.microsoft.com/office/powerpoint/2010/main" val="2356472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50167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dirty="0"/>
              <a:t>What we have already covered</a:t>
            </a:r>
          </a:p>
        </p:txBody>
      </p:sp>
    </p:spTree>
    <p:extLst>
      <p:ext uri="{BB962C8B-B14F-4D97-AF65-F5344CB8AC3E}">
        <p14:creationId xmlns:p14="http://schemas.microsoft.com/office/powerpoint/2010/main" val="296813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a:xfrm>
            <a:off x="571500" y="582613"/>
            <a:ext cx="5715000" cy="3214687"/>
          </a:xfrm>
        </p:spPr>
      </p:sp>
      <p:sp>
        <p:nvSpPr>
          <p:cNvPr id="10" name="Notes Placeholder 9"/>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37580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10834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9052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7971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62820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dirty="0"/>
              <a:t>In the first one or two sprints you will have to estimate your teams velocity as you do not have any empirical data to rely on – Boehm’s Cone</a:t>
            </a:r>
          </a:p>
          <a:p>
            <a:endParaRPr lang="en-GB" dirty="0"/>
          </a:p>
          <a:p>
            <a:r>
              <a:rPr lang="en-GB" dirty="0"/>
              <a:t>This can</a:t>
            </a:r>
            <a:r>
              <a:rPr lang="en-GB" baseline="0" dirty="0"/>
              <a:t> be a hard </a:t>
            </a:r>
            <a:r>
              <a:rPr lang="en-GB" dirty="0"/>
              <a:t>concept</a:t>
            </a:r>
            <a:r>
              <a:rPr lang="en-GB" baseline="0" dirty="0"/>
              <a:t> to get your head around initially, this is why we have the concept of velocity.  As time goes on its becomes easier to manage.  If you are finding it difficult to estimate a time for a story it may be that the story is too complex</a:t>
            </a:r>
            <a:endParaRPr lang="en-GB" dirty="0"/>
          </a:p>
          <a:p>
            <a:endParaRPr lang="en-GB" dirty="0"/>
          </a:p>
          <a:p>
            <a:r>
              <a:rPr lang="en-GB" dirty="0"/>
              <a:t>After two or three sprints you should be able to start using the data gathered from the previous iterations</a:t>
            </a:r>
          </a:p>
          <a:p>
            <a:r>
              <a:rPr lang="en-GB" dirty="0"/>
              <a:t>For example, if you have delivered 19, 17 and 21 story points in your last three sprints then your range is 17-21 story points per sprint </a:t>
            </a:r>
          </a:p>
          <a:p>
            <a:endParaRPr lang="en-GB" dirty="0"/>
          </a:p>
          <a:p>
            <a:r>
              <a:rPr lang="en-GB" dirty="0"/>
              <a:t>If, however, you have been able to deliver 21 story points of similar size and complexity in each sprint then 21 is a good measure </a:t>
            </a:r>
            <a:r>
              <a:rPr lang="en-GB" sz="1000" kern="1200" spc="-20" baseline="0" dirty="0">
                <a:solidFill>
                  <a:srgbClr val="555454"/>
                </a:solidFill>
                <a:latin typeface="Segoe UI" panose="020B0502040204020203" pitchFamily="34" charset="0"/>
                <a:ea typeface="+mn-ea"/>
                <a:cs typeface="Segoe UI" panose="020B0502040204020203" pitchFamily="34" charset="0"/>
              </a:rPr>
              <a:t>to use</a:t>
            </a:r>
          </a:p>
          <a:p>
            <a:endParaRPr lang="en-GB" sz="1000" kern="1200" spc="-20" baseline="0" dirty="0">
              <a:solidFill>
                <a:srgbClr val="555454"/>
              </a:solidFill>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US" sz="1000" kern="1200" spc="-20" baseline="0" dirty="0">
                <a:solidFill>
                  <a:srgbClr val="555454"/>
                </a:solidFill>
                <a:latin typeface="Segoe UI" panose="020B0502040204020203" pitchFamily="34" charset="0"/>
                <a:ea typeface="+mn-ea"/>
                <a:cs typeface="Segoe UI" panose="020B0502040204020203" pitchFamily="34" charset="0"/>
              </a:rPr>
              <a:t>Do NOT compare velocity between teams</a:t>
            </a:r>
          </a:p>
          <a:p>
            <a:endParaRPr lang="en-GB" dirty="0"/>
          </a:p>
        </p:txBody>
      </p:sp>
    </p:spTree>
    <p:extLst>
      <p:ext uri="{BB962C8B-B14F-4D97-AF65-F5344CB8AC3E}">
        <p14:creationId xmlns:p14="http://schemas.microsoft.com/office/powerpoint/2010/main" val="13410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dirty="0"/>
              <a:t>Do</a:t>
            </a:r>
            <a:r>
              <a:rPr lang="en-GB" baseline="0" dirty="0"/>
              <a:t> not allow a low velocity to become an issue.</a:t>
            </a:r>
            <a:endParaRPr lang="en-GB" dirty="0"/>
          </a:p>
        </p:txBody>
      </p:sp>
    </p:spTree>
    <p:extLst>
      <p:ext uri="{BB962C8B-B14F-4D97-AF65-F5344CB8AC3E}">
        <p14:creationId xmlns:p14="http://schemas.microsoft.com/office/powerpoint/2010/main" val="277384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dirty="0"/>
              <a:t>DoD = When</a:t>
            </a:r>
            <a:r>
              <a:rPr lang="en-GB" baseline="0" dirty="0"/>
              <a:t> a product backlog item or increment is seen as ‘Done’ Everyone must understand what ‘Done’ means.  This is accomplished using a checklist of some sort.</a:t>
            </a:r>
          </a:p>
          <a:p>
            <a:r>
              <a:rPr lang="en-GB" baseline="0" dirty="0" err="1"/>
              <a:t>DoR</a:t>
            </a:r>
            <a:r>
              <a:rPr lang="en-GB" baseline="0" dirty="0"/>
              <a:t> = </a:t>
            </a:r>
            <a:r>
              <a:rPr lang="en-GB" sz="1000" b="0" i="0" kern="1200" spc="-20" baseline="0" dirty="0">
                <a:solidFill>
                  <a:srgbClr val="555454"/>
                </a:solidFill>
                <a:effectLst/>
                <a:latin typeface="Segoe UI" panose="020B0502040204020203" pitchFamily="34" charset="0"/>
                <a:ea typeface="+mn-ea"/>
                <a:cs typeface="Segoe UI" panose="020B0502040204020203" pitchFamily="34" charset="0"/>
              </a:rPr>
              <a:t> essentially a story is “Ready” when the team can agree that they can get it “Done”</a:t>
            </a:r>
            <a:endParaRPr lang="en-GB" dirty="0"/>
          </a:p>
        </p:txBody>
      </p:sp>
    </p:spTree>
    <p:extLst>
      <p:ext uri="{BB962C8B-B14F-4D97-AF65-F5344CB8AC3E}">
        <p14:creationId xmlns:p14="http://schemas.microsoft.com/office/powerpoint/2010/main" val="2598904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02030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23756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51847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92206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a:xfrm>
            <a:off x="571500" y="582613"/>
            <a:ext cx="5715000" cy="3214687"/>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2983473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93982D2-741D-4BC6-8F8E-84F7C8891268}" type="slidenum">
              <a:rPr lang="en-GB" smtClean="0"/>
              <a:pPr>
                <a:defRPr/>
              </a:pPr>
              <a:t>39</a:t>
            </a:fld>
            <a:endParaRPr lang="en-GB" dirty="0"/>
          </a:p>
        </p:txBody>
      </p:sp>
    </p:spTree>
    <p:extLst>
      <p:ext uri="{BB962C8B-B14F-4D97-AF65-F5344CB8AC3E}">
        <p14:creationId xmlns:p14="http://schemas.microsoft.com/office/powerpoint/2010/main" val="2089216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pPr fontAlgn="auto">
              <a:spcAft>
                <a:spcPts val="0"/>
              </a:spcAft>
            </a:pPr>
            <a:r>
              <a:rPr lang="en-GB" dirty="0"/>
              <a:t>Who attends:</a:t>
            </a:r>
          </a:p>
          <a:p>
            <a:pPr lvl="1" fontAlgn="auto">
              <a:spcAft>
                <a:spcPts val="0"/>
              </a:spcAft>
            </a:pPr>
            <a:r>
              <a:rPr lang="en-GB" dirty="0"/>
              <a:t>Product Owner</a:t>
            </a:r>
          </a:p>
          <a:p>
            <a:pPr lvl="1" fontAlgn="auto">
              <a:spcAft>
                <a:spcPts val="0"/>
              </a:spcAft>
            </a:pPr>
            <a:r>
              <a:rPr lang="en-GB" dirty="0"/>
              <a:t>Customer</a:t>
            </a:r>
          </a:p>
          <a:p>
            <a:pPr lvl="1" fontAlgn="auto">
              <a:spcAft>
                <a:spcPts val="0"/>
              </a:spcAft>
            </a:pPr>
            <a:r>
              <a:rPr lang="en-GB" dirty="0"/>
              <a:t>Scrum Master</a:t>
            </a:r>
          </a:p>
          <a:p>
            <a:pPr lvl="1" fontAlgn="auto">
              <a:spcAft>
                <a:spcPts val="0"/>
              </a:spcAft>
            </a:pPr>
            <a:r>
              <a:rPr lang="en-GB" dirty="0"/>
              <a:t>Experienced Developers and Testers</a:t>
            </a:r>
          </a:p>
          <a:p>
            <a:pPr lvl="1" fontAlgn="auto">
              <a:spcAft>
                <a:spcPts val="0"/>
              </a:spcAft>
            </a:pPr>
            <a:r>
              <a:rPr lang="en-GB" dirty="0"/>
              <a:t>Any other interested parties, i.e., </a:t>
            </a:r>
          </a:p>
          <a:p>
            <a:pPr lvl="2" fontAlgn="auto">
              <a:spcAft>
                <a:spcPts val="0"/>
              </a:spcAft>
            </a:pPr>
            <a:r>
              <a:rPr lang="en-GB" dirty="0"/>
              <a:t>Architects </a:t>
            </a:r>
          </a:p>
          <a:p>
            <a:pPr lvl="2" fontAlgn="auto">
              <a:spcAft>
                <a:spcPts val="0"/>
              </a:spcAft>
            </a:pPr>
            <a:r>
              <a:rPr lang="en-GB" dirty="0"/>
              <a:t>Client business team</a:t>
            </a:r>
          </a:p>
          <a:p>
            <a:endParaRPr lang="en-GB" dirty="0"/>
          </a:p>
        </p:txBody>
      </p:sp>
      <p:sp>
        <p:nvSpPr>
          <p:cNvPr id="4" name="Slide Number Placeholder 3"/>
          <p:cNvSpPr>
            <a:spLocks noGrp="1"/>
          </p:cNvSpPr>
          <p:nvPr>
            <p:ph type="sldNum" sz="quarter" idx="10"/>
          </p:nvPr>
        </p:nvSpPr>
        <p:spPr/>
        <p:txBody>
          <a:bodyPr/>
          <a:lstStyle/>
          <a:p>
            <a:pPr>
              <a:defRPr/>
            </a:pPr>
            <a:fld id="{993982D2-741D-4BC6-8F8E-84F7C8891268}" type="slidenum">
              <a:rPr lang="en-GB" smtClean="0"/>
              <a:pPr>
                <a:defRPr/>
              </a:pPr>
              <a:t>40</a:t>
            </a:fld>
            <a:endParaRPr lang="en-GB" dirty="0"/>
          </a:p>
        </p:txBody>
      </p:sp>
    </p:spTree>
    <p:extLst>
      <p:ext uri="{BB962C8B-B14F-4D97-AF65-F5344CB8AC3E}">
        <p14:creationId xmlns:p14="http://schemas.microsoft.com/office/powerpoint/2010/main" val="81794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44644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normAutofit/>
          </a:bodyPr>
          <a:lstStyle/>
          <a:p>
            <a:endParaRPr lang="en-GB" b="1" i="1" dirty="0"/>
          </a:p>
        </p:txBody>
      </p:sp>
    </p:spTree>
    <p:extLst>
      <p:ext uri="{BB962C8B-B14F-4D97-AF65-F5344CB8AC3E}">
        <p14:creationId xmlns:p14="http://schemas.microsoft.com/office/powerpoint/2010/main" val="142680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5746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93982D2-741D-4BC6-8F8E-84F7C8891268}" type="slidenum">
              <a:rPr lang="en-GB" smtClean="0"/>
              <a:pPr>
                <a:defRPr/>
              </a:pPr>
              <a:t>43</a:t>
            </a:fld>
            <a:endParaRPr lang="en-GB" dirty="0"/>
          </a:p>
        </p:txBody>
      </p:sp>
    </p:spTree>
    <p:extLst>
      <p:ext uri="{BB962C8B-B14F-4D97-AF65-F5344CB8AC3E}">
        <p14:creationId xmlns:p14="http://schemas.microsoft.com/office/powerpoint/2010/main" val="1317181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pPr>
              <a:spcAft>
                <a:spcPts val="0"/>
              </a:spcAft>
            </a:pPr>
            <a:r>
              <a:rPr lang="en-GB" dirty="0"/>
              <a:t>The </a:t>
            </a:r>
            <a:r>
              <a:rPr lang="en-GB" dirty="0" err="1"/>
              <a:t>ScrumMaster</a:t>
            </a:r>
            <a:r>
              <a:rPr lang="en-GB" dirty="0"/>
              <a:t> will usually facilitate the Planning Game</a:t>
            </a:r>
          </a:p>
          <a:p>
            <a:pPr>
              <a:spcAft>
                <a:spcPts val="0"/>
              </a:spcAft>
            </a:pPr>
            <a:r>
              <a:rPr lang="en-GB" dirty="0"/>
              <a:t>It is useful for the Product Owner and possibly the lead architect </a:t>
            </a:r>
            <a:br>
              <a:rPr lang="en-GB" dirty="0"/>
            </a:br>
            <a:r>
              <a:rPr lang="en-GB" dirty="0"/>
              <a:t>(if there is one) to attend to address questions that will arise about the intent or implementation of the stories/tasks</a:t>
            </a:r>
          </a:p>
          <a:p>
            <a:pPr>
              <a:spcAft>
                <a:spcPts val="0"/>
              </a:spcAft>
            </a:pPr>
            <a:r>
              <a:rPr lang="en-GB" dirty="0"/>
              <a:t>A good way to start pointing is to look at a medium story/task that is easily measured, assign it a number of points (e.g., five) and then base all others as: "Is this story like the first one?" Is it larger, smaller, more complex? etc.</a:t>
            </a:r>
          </a:p>
          <a:p>
            <a:endParaRPr lang="en-GB" dirty="0"/>
          </a:p>
        </p:txBody>
      </p:sp>
      <p:sp>
        <p:nvSpPr>
          <p:cNvPr id="4" name="Slide Number Placeholder 3"/>
          <p:cNvSpPr>
            <a:spLocks noGrp="1"/>
          </p:cNvSpPr>
          <p:nvPr>
            <p:ph type="sldNum" sz="quarter" idx="10"/>
          </p:nvPr>
        </p:nvSpPr>
        <p:spPr/>
        <p:txBody>
          <a:bodyPr/>
          <a:lstStyle/>
          <a:p>
            <a:pPr>
              <a:defRPr/>
            </a:pPr>
            <a:fld id="{993982D2-741D-4BC6-8F8E-84F7C8891268}" type="slidenum">
              <a:rPr lang="en-GB" smtClean="0"/>
              <a:pPr>
                <a:defRPr/>
              </a:pPr>
              <a:t>44</a:t>
            </a:fld>
            <a:endParaRPr lang="en-GB" dirty="0"/>
          </a:p>
        </p:txBody>
      </p:sp>
    </p:spTree>
    <p:extLst>
      <p:ext uri="{BB962C8B-B14F-4D97-AF65-F5344CB8AC3E}">
        <p14:creationId xmlns:p14="http://schemas.microsoft.com/office/powerpoint/2010/main" val="1089729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5871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4230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884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r>
              <a:rPr lang="en-GB" dirty="0"/>
              <a:t>Green checks are fixed in the approach</a:t>
            </a:r>
          </a:p>
          <a:p>
            <a:r>
              <a:rPr lang="en-GB" dirty="0"/>
              <a:t>Other values are variable</a:t>
            </a:r>
          </a:p>
        </p:txBody>
      </p:sp>
    </p:spTree>
    <p:extLst>
      <p:ext uri="{BB962C8B-B14F-4D97-AF65-F5344CB8AC3E}">
        <p14:creationId xmlns:p14="http://schemas.microsoft.com/office/powerpoint/2010/main" val="215897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a:xfrm>
            <a:off x="571500" y="582613"/>
            <a:ext cx="5715000" cy="3214687"/>
          </a:xfrm>
        </p:spPr>
      </p:sp>
      <p:sp>
        <p:nvSpPr>
          <p:cNvPr id="10" name="Notes Placeholder 9"/>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7689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4687"/>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72487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j-lt"/>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5542" y="5734420"/>
            <a:ext cx="748759" cy="52710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aseline="0">
                <a:latin typeface="+mn-lt"/>
              </a:defRPr>
            </a:lvl2pPr>
            <a:lvl3pPr marL="1143000" indent="-228600">
              <a:spcAft>
                <a:spcPts val="800"/>
              </a:spcAft>
              <a:buClr>
                <a:schemeClr val="tx1"/>
              </a:buClr>
              <a:buFont typeface="Arial" panose="020B0604020202020204" pitchFamily="34" charset="0"/>
              <a:buChar char="•"/>
              <a:defRPr sz="1800" baseline="0">
                <a:latin typeface="+mn-lt"/>
              </a:defRPr>
            </a:lvl3pPr>
            <a:lvl4pPr marL="1600200" indent="-228600">
              <a:spcAft>
                <a:spcPts val="800"/>
              </a:spcAft>
              <a:buClr>
                <a:schemeClr val="tx1"/>
              </a:buClr>
              <a:buFont typeface="Arial" panose="020B0604020202020204" pitchFamily="34" charset="0"/>
              <a:buChar char="•"/>
              <a:defRPr sz="1800" baseline="0">
                <a:latin typeface="+mn-lt"/>
              </a:defRPr>
            </a:lvl4pPr>
            <a:lvl5pPr marL="2057400" indent="-228600">
              <a:spcAft>
                <a:spcPts val="800"/>
              </a:spcAft>
              <a:buClr>
                <a:schemeClr val="tx1"/>
              </a:buClr>
              <a:buFont typeface="Arial" panose="020B0604020202020204" pitchFamily="34" charset="0"/>
              <a:buChar char="•"/>
              <a:defRPr sz="18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A Template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114048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mn-lt"/>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mn-lt"/>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mn-lt"/>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mn-lt"/>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0" baseline="0">
                <a:latin typeface="+mn-lt"/>
              </a:defRPr>
            </a:lvl2pPr>
            <a:lvl3pPr marL="1143000" indent="-228600">
              <a:spcAft>
                <a:spcPts val="800"/>
              </a:spcAft>
              <a:buClr>
                <a:schemeClr val="tx1"/>
              </a:buClr>
              <a:buFont typeface="Arial" panose="020B0604020202020204" pitchFamily="34" charset="0"/>
              <a:buChar char="•"/>
              <a:defRPr sz="1800" b="0" baseline="0">
                <a:latin typeface="+mn-lt"/>
              </a:defRPr>
            </a:lvl3pPr>
            <a:lvl4pPr marL="1600200" indent="-228600">
              <a:spcAft>
                <a:spcPts val="800"/>
              </a:spcAft>
              <a:buClr>
                <a:schemeClr val="tx1"/>
              </a:buClr>
              <a:buFont typeface="Arial" panose="020B0604020202020204" pitchFamily="34" charset="0"/>
              <a:buChar char="•"/>
              <a:defRPr sz="1800" b="0" baseline="0">
                <a:latin typeface="+mn-lt"/>
              </a:defRPr>
            </a:lvl4pPr>
            <a:lvl5pPr marL="2057400" indent="-228600">
              <a:spcAft>
                <a:spcPts val="800"/>
              </a:spcAft>
              <a:buClr>
                <a:schemeClr val="tx1"/>
              </a:buClr>
              <a:buFont typeface="Arial" panose="020B0604020202020204" pitchFamily="34" charset="0"/>
              <a:buChar char="•"/>
              <a:defRPr sz="1800" b="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0" baseline="0">
                <a:latin typeface="+mn-lt"/>
              </a:defRPr>
            </a:lvl2pPr>
            <a:lvl3pPr marL="1143000" indent="-228600">
              <a:spcAft>
                <a:spcPts val="800"/>
              </a:spcAft>
              <a:buClr>
                <a:schemeClr val="tx1"/>
              </a:buClr>
              <a:buFont typeface="Arial" panose="020B0604020202020204" pitchFamily="34" charset="0"/>
              <a:buChar char="•"/>
              <a:defRPr sz="1800" b="0" baseline="0">
                <a:latin typeface="+mn-lt"/>
              </a:defRPr>
            </a:lvl3pPr>
            <a:lvl4pPr marL="1600200" indent="-228600">
              <a:spcAft>
                <a:spcPts val="800"/>
              </a:spcAft>
              <a:buClr>
                <a:schemeClr val="tx1"/>
              </a:buClr>
              <a:buFont typeface="Arial" panose="020B0604020202020204" pitchFamily="34" charset="0"/>
              <a:buChar char="•"/>
              <a:defRPr sz="1800" b="0" baseline="0">
                <a:latin typeface="+mn-lt"/>
              </a:defRPr>
            </a:lvl4pPr>
            <a:lvl5pPr marL="2057400" indent="-228600">
              <a:spcAft>
                <a:spcPts val="800"/>
              </a:spcAft>
              <a:buClr>
                <a:schemeClr val="tx1"/>
              </a:buClr>
              <a:buFont typeface="Arial" panose="020B0604020202020204" pitchFamily="34" charset="0"/>
              <a:buChar char="•"/>
              <a:defRPr sz="1800" b="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0" baseline="0">
                <a:latin typeface="+mn-lt"/>
              </a:defRPr>
            </a:lvl2pPr>
            <a:lvl3pPr marL="1143000" indent="-228600">
              <a:spcAft>
                <a:spcPts val="800"/>
              </a:spcAft>
              <a:buClr>
                <a:schemeClr val="tx1"/>
              </a:buClr>
              <a:buFont typeface="Arial" panose="020B0604020202020204" pitchFamily="34" charset="0"/>
              <a:buChar char="•"/>
              <a:defRPr sz="1800" b="0" baseline="0">
                <a:latin typeface="+mn-lt"/>
              </a:defRPr>
            </a:lvl3pPr>
            <a:lvl4pPr marL="1600200" indent="-228600">
              <a:spcAft>
                <a:spcPts val="800"/>
              </a:spcAft>
              <a:buClr>
                <a:schemeClr val="tx1"/>
              </a:buClr>
              <a:buFont typeface="Arial" panose="020B0604020202020204" pitchFamily="34" charset="0"/>
              <a:buChar char="•"/>
              <a:defRPr sz="1800" b="0" baseline="0">
                <a:latin typeface="+mn-lt"/>
              </a:defRPr>
            </a:lvl4pPr>
            <a:lvl5pPr marL="2057400" indent="-228600">
              <a:spcAft>
                <a:spcPts val="800"/>
              </a:spcAft>
              <a:buClr>
                <a:schemeClr val="tx1"/>
              </a:buClr>
              <a:buFont typeface="Arial" panose="020B0604020202020204" pitchFamily="34" charset="0"/>
              <a:buChar char="•"/>
              <a:defRPr sz="1800" b="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0" baseline="0">
                <a:latin typeface="+mn-lt"/>
              </a:defRPr>
            </a:lvl2pPr>
            <a:lvl3pPr marL="1143000" indent="-228600">
              <a:spcAft>
                <a:spcPts val="800"/>
              </a:spcAft>
              <a:buClr>
                <a:schemeClr val="tx1"/>
              </a:buClr>
              <a:buFont typeface="Arial" panose="020B0604020202020204" pitchFamily="34" charset="0"/>
              <a:buChar char="•"/>
              <a:defRPr sz="1800" b="0" baseline="0">
                <a:latin typeface="+mn-lt"/>
              </a:defRPr>
            </a:lvl3pPr>
            <a:lvl4pPr marL="1600200" indent="-228600">
              <a:spcAft>
                <a:spcPts val="800"/>
              </a:spcAft>
              <a:buClr>
                <a:schemeClr val="tx1"/>
              </a:buClr>
              <a:buFont typeface="Arial" panose="020B0604020202020204" pitchFamily="34" charset="0"/>
              <a:buChar char="•"/>
              <a:defRPr sz="1800" b="0" baseline="0">
                <a:latin typeface="+mn-lt"/>
              </a:defRPr>
            </a:lvl4pPr>
            <a:lvl5pPr marL="2057400" indent="-228600">
              <a:spcAft>
                <a:spcPts val="800"/>
              </a:spcAft>
              <a:buClr>
                <a:schemeClr val="tx1"/>
              </a:buClr>
              <a:buFont typeface="Arial" panose="020B0604020202020204" pitchFamily="34" charset="0"/>
              <a:buChar char="•"/>
              <a:defRPr sz="1800" b="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8340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QA Template_2_Picture Pag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0" y="0"/>
            <a:ext cx="4699322" cy="6858000"/>
          </a:xfrm>
        </p:spPr>
        <p:txBody>
          <a:bodyPr anchor="t" anchorCtr="0">
            <a:noAutofit/>
          </a:bodyPr>
          <a:lstStyle>
            <a:lvl1pPr marL="0" indent="0" algn="l">
              <a:buNone/>
              <a:defRPr baseline="0"/>
            </a:lvl1pPr>
          </a:lstStyle>
          <a:p>
            <a:r>
              <a:rPr lang="en-GB" dirty="0"/>
              <a:t>Use images from the photography folder from the Central Repository&gt;image library on CWS</a:t>
            </a:r>
          </a:p>
        </p:txBody>
      </p:sp>
      <p:sp>
        <p:nvSpPr>
          <p:cNvPr id="11" name="Rectangle 10"/>
          <p:cNvSpPr/>
          <p:nvPr userDrawn="1"/>
        </p:nvSpPr>
        <p:spPr>
          <a:xfrm>
            <a:off x="4694821" y="0"/>
            <a:ext cx="7497179" cy="6858000"/>
          </a:xfrm>
          <a:prstGeom prst="rect">
            <a:avLst/>
          </a:prstGeom>
          <a:solidFill>
            <a:srgbClr val="00519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userDrawn="1"/>
        </p:nvSpPr>
        <p:spPr>
          <a:xfrm>
            <a:off x="5067093" y="0"/>
            <a:ext cx="7124907" cy="6858000"/>
          </a:xfrm>
          <a:prstGeom prst="rect">
            <a:avLst/>
          </a:prstGeom>
          <a:solidFill>
            <a:srgbClr val="00519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14" name="Rectangle 13"/>
          <p:cNvSpPr/>
          <p:nvPr userDrawn="1"/>
        </p:nvSpPr>
        <p:spPr>
          <a:xfrm>
            <a:off x="5447921" y="0"/>
            <a:ext cx="6744079" cy="6858000"/>
          </a:xfrm>
          <a:prstGeom prst="rect">
            <a:avLst/>
          </a:prstGeom>
          <a:solidFill>
            <a:srgbClr val="00519C">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7" name="Content Placeholder 12"/>
          <p:cNvSpPr>
            <a:spLocks noGrp="1"/>
          </p:cNvSpPr>
          <p:nvPr>
            <p:ph sz="quarter" idx="16"/>
          </p:nvPr>
        </p:nvSpPr>
        <p:spPr>
          <a:xfrm>
            <a:off x="5834270" y="2733260"/>
            <a:ext cx="5963478" cy="3743139"/>
          </a:xfrm>
        </p:spPr>
        <p:txBody>
          <a:bodyPr>
            <a:noAutofit/>
          </a:bodyPr>
          <a:lstStyle>
            <a:lvl1pPr marL="342900" indent="-342900">
              <a:spcAft>
                <a:spcPts val="800"/>
              </a:spcAft>
              <a:buClr>
                <a:schemeClr val="bg1"/>
              </a:buClr>
              <a:buFont typeface="Arial" panose="020B0604020202020204" pitchFamily="34" charset="0"/>
              <a:buChar char="•"/>
              <a:defRPr b="0" baseline="0">
                <a:solidFill>
                  <a:schemeClr val="bg1"/>
                </a:solidFill>
                <a:latin typeface="+mn-lt"/>
              </a:defRPr>
            </a:lvl1pPr>
            <a:lvl2pPr marL="742950" indent="-285750">
              <a:spcAft>
                <a:spcPts val="800"/>
              </a:spcAft>
              <a:buClr>
                <a:schemeClr val="bg1"/>
              </a:buClr>
              <a:buFont typeface="Arial" panose="020B0604020202020204" pitchFamily="34" charset="0"/>
              <a:buChar char="•"/>
              <a:defRPr sz="1800" b="0" baseline="0">
                <a:solidFill>
                  <a:schemeClr val="bg1"/>
                </a:solidFill>
                <a:latin typeface="+mn-lt"/>
              </a:defRPr>
            </a:lvl2pPr>
            <a:lvl3pPr marL="1143000" indent="-228600">
              <a:spcAft>
                <a:spcPts val="800"/>
              </a:spcAft>
              <a:buClr>
                <a:schemeClr val="bg1"/>
              </a:buClr>
              <a:buFont typeface="Arial" panose="020B0604020202020204" pitchFamily="34" charset="0"/>
              <a:buChar char="•"/>
              <a:defRPr sz="1800" b="0" baseline="0">
                <a:solidFill>
                  <a:schemeClr val="bg1"/>
                </a:solidFill>
                <a:latin typeface="+mn-lt"/>
              </a:defRPr>
            </a:lvl3pPr>
            <a:lvl4pPr marL="1600200" indent="-228600">
              <a:spcAft>
                <a:spcPts val="800"/>
              </a:spcAft>
              <a:buClr>
                <a:schemeClr val="bg1"/>
              </a:buClr>
              <a:buFont typeface="Arial" panose="020B0604020202020204" pitchFamily="34" charset="0"/>
              <a:buChar char="•"/>
              <a:defRPr sz="1800" b="0" baseline="0">
                <a:solidFill>
                  <a:schemeClr val="bg1"/>
                </a:solidFill>
                <a:latin typeface="+mn-lt"/>
              </a:defRPr>
            </a:lvl4pPr>
            <a:lvl5pPr marL="2057400" indent="-228600">
              <a:spcAft>
                <a:spcPts val="800"/>
              </a:spcAft>
              <a:buClr>
                <a:schemeClr val="bg1"/>
              </a:buClr>
              <a:buFont typeface="Arial" panose="020B0604020202020204" pitchFamily="34" charset="0"/>
              <a:buChar char="•"/>
              <a:defRPr sz="1800" b="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hasCustomPrompt="1"/>
          </p:nvPr>
        </p:nvSpPr>
        <p:spPr>
          <a:xfrm>
            <a:off x="5834270" y="1921382"/>
            <a:ext cx="5973417" cy="626400"/>
          </a:xfrm>
          <a:prstGeom prst="rect">
            <a:avLst/>
          </a:prstGeom>
        </p:spPr>
        <p:txBody>
          <a:bodyPr vert="horz" lIns="91440" tIns="45720" rIns="91440" bIns="45720" rtlCol="0" anchor="b" anchorCtr="0">
            <a:noAutofit/>
          </a:bodyPr>
          <a:lstStyle>
            <a:lvl1pPr>
              <a:defRPr cap="all" baseline="0">
                <a:solidFill>
                  <a:schemeClr val="bg1"/>
                </a:solidFill>
              </a:defRPr>
            </a:lvl1pPr>
          </a:lstStyle>
          <a:p>
            <a:r>
              <a:rPr lang="en-GB" noProof="0" dirty="0"/>
              <a:t>Course times/ objectives/summary</a:t>
            </a:r>
          </a:p>
        </p:txBody>
      </p:sp>
    </p:spTree>
    <p:extLst>
      <p:ext uri="{BB962C8B-B14F-4D97-AF65-F5344CB8AC3E}">
        <p14:creationId xmlns:p14="http://schemas.microsoft.com/office/powerpoint/2010/main" val="303919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QA Template_Picture Page">
    <p:spTree>
      <p:nvGrpSpPr>
        <p:cNvPr id="1" name=""/>
        <p:cNvGrpSpPr/>
        <p:nvPr/>
      </p:nvGrpSpPr>
      <p:grpSpPr>
        <a:xfrm>
          <a:off x="0" y="0"/>
          <a:ext cx="0" cy="0"/>
          <a:chOff x="0" y="0"/>
          <a:chExt cx="0" cy="0"/>
        </a:xfrm>
      </p:grpSpPr>
      <p:sp>
        <p:nvSpPr>
          <p:cNvPr id="8" name="Rectangle 7"/>
          <p:cNvSpPr/>
          <p:nvPr userDrawn="1"/>
        </p:nvSpPr>
        <p:spPr>
          <a:xfrm>
            <a:off x="2" y="2"/>
            <a:ext cx="786063" cy="6880821"/>
          </a:xfrm>
          <a:prstGeom prst="rect">
            <a:avLst/>
          </a:prstGeom>
          <a:solidFill>
            <a:srgbClr val="0051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5" name="Title Placeholder 3"/>
          <p:cNvSpPr>
            <a:spLocks noGrp="1"/>
          </p:cNvSpPr>
          <p:nvPr>
            <p:ph type="title" hasCustomPrompt="1"/>
          </p:nvPr>
        </p:nvSpPr>
        <p:spPr>
          <a:xfrm rot="16200000">
            <a:off x="-3117600" y="3283200"/>
            <a:ext cx="7020000" cy="295200"/>
          </a:xfrm>
          <a:prstGeom prst="rect">
            <a:avLst/>
          </a:prstGeom>
        </p:spPr>
        <p:txBody>
          <a:bodyPr vert="horz" lIns="91440" tIns="45720" rIns="91440" bIns="45720" rtlCol="0" anchor="ctr" anchorCtr="0">
            <a:noAutofit/>
          </a:bodyPr>
          <a:lstStyle>
            <a:lvl1pPr algn="ctr">
              <a:defRPr sz="1800" b="1" cap="all" spc="300" baseline="0">
                <a:solidFill>
                  <a:schemeClr val="bg1"/>
                </a:solidFill>
              </a:defRPr>
            </a:lvl1pPr>
          </a:lstStyle>
          <a:p>
            <a:r>
              <a:rPr lang="en-GB" noProof="0" dirty="0"/>
              <a:t>Diagram title goes here</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Tree>
    <p:extLst>
      <p:ext uri="{BB962C8B-B14F-4D97-AF65-F5344CB8AC3E}">
        <p14:creationId xmlns:p14="http://schemas.microsoft.com/office/powerpoint/2010/main" val="365215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4000" y="1929600"/>
            <a:ext cx="11404800" cy="4546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 bg1="lt1" tx1="dk1" bg2="lt2" tx2="dk2" accent1="accent1" accent2="accent2" accent3="accent3" accent4="accent4" accent5="accent5" accent6="accent6" hlink="hlink" folHlink="folHlink"/>
  <p:sldLayoutIdLst>
    <p:sldLayoutId id="2147483696" r:id="rId1"/>
    <p:sldLayoutId id="2147483714" r:id="rId2"/>
    <p:sldLayoutId id="2147483715" r:id="rId3"/>
    <p:sldLayoutId id="2147483698" r:id="rId4"/>
    <p:sldLayoutId id="2147483718" r:id="rId5"/>
    <p:sldLayoutId id="2147483716" r:id="rId6"/>
    <p:sldLayoutId id="2147483717" r:id="rId7"/>
  </p:sldLayoutIdLst>
  <p:hf hdr="0" ftr="0" dt="0"/>
  <p:txStyles>
    <p:titleStyle>
      <a:lvl1pPr marL="0" marR="0" indent="0" algn="l" defTabSz="914400" rtl="0" eaLnBrk="1" fontAlgn="auto" latinLnBrk="0" hangingPunct="1">
        <a:lnSpc>
          <a:spcPct val="100000"/>
        </a:lnSpc>
        <a:spcBef>
          <a:spcPts val="0"/>
        </a:spcBef>
        <a:spcAft>
          <a:spcPts val="0"/>
        </a:spcAft>
        <a:buNone/>
        <a:tabLst/>
        <a:defRPr kumimoji="0" lang="en-GB" sz="3600" b="0" i="0" u="none" strike="noStrike" kern="1200" cap="none" spc="0" normalizeH="0" baseline="0" noProof="0" dirty="0">
          <a:ln>
            <a:noFill/>
          </a:ln>
          <a:solidFill>
            <a:schemeClr val="accent1"/>
          </a:solidFill>
          <a:effectLst/>
          <a:uLnTx/>
          <a:uFillTx/>
          <a:latin typeface="+mj-lt"/>
          <a:ea typeface="+mj-ea"/>
          <a:cs typeface="Arial" pitchFamily="34" charset="0"/>
        </a:defRPr>
      </a:lvl1pPr>
    </p:titleStyle>
    <p:bodyStyle>
      <a:lvl1pPr marL="342900" indent="-342900" algn="l" defTabSz="914400" rtl="0" eaLnBrk="1" latinLnBrk="0" hangingPunct="1">
        <a:spcBef>
          <a:spcPts val="200"/>
        </a:spcBef>
        <a:spcAft>
          <a:spcPts val="800"/>
        </a:spcAft>
        <a:buClr>
          <a:schemeClr val="tx1"/>
        </a:buClr>
        <a:buFont typeface="Arial" panose="020B0604020202020204" pitchFamily="34" charset="0"/>
        <a:buChar char="•"/>
        <a:defRPr sz="1900" b="0" kern="1200" baseline="0">
          <a:solidFill>
            <a:srgbClr val="2E2D2C"/>
          </a:solidFill>
          <a:latin typeface="+mn-lt"/>
          <a:ea typeface="+mn-ea"/>
          <a:cs typeface="Arial" pitchFamily="34" charset="0"/>
        </a:defRPr>
      </a:lvl1pPr>
      <a:lvl2pPr marL="742950" indent="-285750" algn="l" defTabSz="914400" rtl="0" eaLnBrk="1" latinLnBrk="0" hangingPunct="1">
        <a:spcBef>
          <a:spcPts val="200"/>
        </a:spcBef>
        <a:spcAft>
          <a:spcPts val="8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2pPr>
      <a:lvl3pPr marL="1143000" indent="-228600" algn="l" defTabSz="914400" rtl="0" eaLnBrk="1" latinLnBrk="0" hangingPunct="1">
        <a:spcBef>
          <a:spcPts val="200"/>
        </a:spcBef>
        <a:spcAft>
          <a:spcPts val="8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3pPr>
      <a:lvl4pPr marL="1600200" indent="-228600" algn="l" defTabSz="914400" rtl="0" eaLnBrk="1" latinLnBrk="0" hangingPunct="1">
        <a:spcBef>
          <a:spcPts val="200"/>
        </a:spcBef>
        <a:spcAft>
          <a:spcPts val="8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4pPr>
      <a:lvl5pPr marL="2057400" indent="-228600" algn="l" defTabSz="914400" rtl="0" eaLnBrk="1" latinLnBrk="0" hangingPunct="1">
        <a:spcBef>
          <a:spcPts val="200"/>
        </a:spcBef>
        <a:spcAft>
          <a:spcPts val="8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914400" y="1087630"/>
            <a:ext cx="10364400" cy="2556000"/>
          </a:xfrm>
        </p:spPr>
        <p:txBody>
          <a:bodyPr>
            <a:normAutofit/>
          </a:bodyPr>
          <a:lstStyle/>
          <a:p>
            <a:r>
              <a:rPr lang="en-US" altLang="en-US" dirty="0"/>
              <a:t>Working in an Agile team</a:t>
            </a:r>
          </a:p>
        </p:txBody>
      </p:sp>
      <p:sp>
        <p:nvSpPr>
          <p:cNvPr id="8" name="Subtitle 7"/>
          <p:cNvSpPr>
            <a:spLocks noGrp="1"/>
          </p:cNvSpPr>
          <p:nvPr>
            <p:ph type="subTitle" idx="1"/>
          </p:nvPr>
        </p:nvSpPr>
        <p:spPr/>
        <p:txBody>
          <a:bodyPr/>
          <a:lstStyle/>
          <a:p>
            <a:r>
              <a:rPr lang="en-US" altLang="en-US" dirty="0"/>
              <a:t>Agile Fundamentals</a:t>
            </a:r>
          </a:p>
          <a:p>
            <a:endParaRPr lang="en-GB" dirty="0"/>
          </a:p>
        </p:txBody>
      </p:sp>
    </p:spTree>
    <p:extLst>
      <p:ext uri="{BB962C8B-B14F-4D97-AF65-F5344CB8AC3E}">
        <p14:creationId xmlns:p14="http://schemas.microsoft.com/office/powerpoint/2010/main" val="214924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b="1" dirty="0"/>
              <a:t>Events</a:t>
            </a:r>
          </a:p>
          <a:p>
            <a:pPr lvl="1"/>
            <a:r>
              <a:rPr lang="en-GB" dirty="0"/>
              <a:t>Sprint</a:t>
            </a:r>
          </a:p>
          <a:p>
            <a:pPr lvl="1"/>
            <a:r>
              <a:rPr lang="en-GB" dirty="0"/>
              <a:t>Sprint planning meeting</a:t>
            </a:r>
          </a:p>
          <a:p>
            <a:pPr lvl="1"/>
            <a:r>
              <a:rPr lang="en-GB" dirty="0"/>
              <a:t>Sprint review meeting</a:t>
            </a:r>
          </a:p>
          <a:p>
            <a:pPr lvl="1"/>
            <a:r>
              <a:rPr lang="en-GB" dirty="0"/>
              <a:t>Sprint retrospective</a:t>
            </a:r>
          </a:p>
          <a:p>
            <a:pPr lvl="1"/>
            <a:r>
              <a:rPr lang="en-GB" dirty="0"/>
              <a:t>Daily Scrum</a:t>
            </a:r>
          </a:p>
          <a:p>
            <a:r>
              <a:rPr lang="en-GB" b="1" dirty="0"/>
              <a:t>Roles</a:t>
            </a:r>
          </a:p>
          <a:p>
            <a:pPr lvl="1"/>
            <a:r>
              <a:rPr lang="en-GB" dirty="0"/>
              <a:t>Scrum master</a:t>
            </a:r>
          </a:p>
          <a:p>
            <a:pPr lvl="1"/>
            <a:r>
              <a:rPr lang="en-GB" dirty="0"/>
              <a:t>Product owner</a:t>
            </a:r>
          </a:p>
          <a:p>
            <a:pPr lvl="1"/>
            <a:r>
              <a:rPr lang="en-GB" dirty="0"/>
              <a:t>Developer</a:t>
            </a:r>
          </a:p>
          <a:p>
            <a:endParaRPr lang="en-GB" dirty="0"/>
          </a:p>
        </p:txBody>
      </p:sp>
      <p:sp>
        <p:nvSpPr>
          <p:cNvPr id="3" name="Content Placeholder 2"/>
          <p:cNvSpPr>
            <a:spLocks noGrp="1"/>
          </p:cNvSpPr>
          <p:nvPr>
            <p:ph sz="quarter" idx="16"/>
          </p:nvPr>
        </p:nvSpPr>
        <p:spPr/>
        <p:txBody>
          <a:bodyPr/>
          <a:lstStyle/>
          <a:p>
            <a:r>
              <a:rPr lang="en-GB" b="1" dirty="0" err="1"/>
              <a:t>Artifacts</a:t>
            </a:r>
            <a:endParaRPr lang="en-GB" b="1" dirty="0"/>
          </a:p>
          <a:p>
            <a:pPr lvl="1"/>
            <a:r>
              <a:rPr lang="en-GB" dirty="0"/>
              <a:t>Product backlog</a:t>
            </a:r>
          </a:p>
          <a:p>
            <a:pPr lvl="1"/>
            <a:r>
              <a:rPr lang="en-GB" dirty="0"/>
              <a:t>Sprint backlog</a:t>
            </a:r>
          </a:p>
          <a:p>
            <a:pPr lvl="1"/>
            <a:r>
              <a:rPr lang="en-GB" dirty="0"/>
              <a:t>Increment</a:t>
            </a:r>
          </a:p>
          <a:p>
            <a:r>
              <a:rPr lang="en-GB" b="1" dirty="0"/>
              <a:t>Values</a:t>
            </a:r>
          </a:p>
          <a:p>
            <a:pPr lvl="1"/>
            <a:r>
              <a:rPr lang="en-GB" dirty="0"/>
              <a:t>Courage</a:t>
            </a:r>
          </a:p>
          <a:p>
            <a:pPr lvl="1"/>
            <a:r>
              <a:rPr lang="en-GB" dirty="0"/>
              <a:t>Focus</a:t>
            </a:r>
          </a:p>
          <a:p>
            <a:pPr lvl="1"/>
            <a:r>
              <a:rPr lang="en-GB" dirty="0"/>
              <a:t>Commitment</a:t>
            </a:r>
          </a:p>
          <a:p>
            <a:pPr lvl="1"/>
            <a:r>
              <a:rPr lang="en-GB" dirty="0"/>
              <a:t>Respect</a:t>
            </a:r>
          </a:p>
          <a:p>
            <a:pPr lvl="1"/>
            <a:r>
              <a:rPr lang="en-GB" dirty="0"/>
              <a:t>Openness</a:t>
            </a:r>
          </a:p>
          <a:p>
            <a:pPr lvl="1"/>
            <a:endParaRPr lang="en-GB" dirty="0"/>
          </a:p>
          <a:p>
            <a:endParaRPr lang="en-GB" dirty="0"/>
          </a:p>
        </p:txBody>
      </p:sp>
      <p:sp>
        <p:nvSpPr>
          <p:cNvPr id="4" name="Title 3"/>
          <p:cNvSpPr>
            <a:spLocks noGrp="1"/>
          </p:cNvSpPr>
          <p:nvPr>
            <p:ph type="title"/>
          </p:nvPr>
        </p:nvSpPr>
        <p:spPr/>
        <p:txBody>
          <a:bodyPr>
            <a:normAutofit fontScale="90000"/>
          </a:bodyPr>
          <a:lstStyle/>
          <a:p>
            <a:r>
              <a:rPr lang="en-GB" dirty="0"/>
              <a:t>Scrum elements</a:t>
            </a:r>
          </a:p>
        </p:txBody>
      </p:sp>
    </p:spTree>
    <p:extLst>
      <p:ext uri="{BB962C8B-B14F-4D97-AF65-F5344CB8AC3E}">
        <p14:creationId xmlns:p14="http://schemas.microsoft.com/office/powerpoint/2010/main" val="2923647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A time-boxed period of software development</a:t>
            </a:r>
          </a:p>
          <a:p>
            <a:r>
              <a:rPr lang="en-GB" dirty="0"/>
              <a:t>Container for all other events</a:t>
            </a:r>
          </a:p>
          <a:p>
            <a:r>
              <a:rPr lang="en-GB" dirty="0"/>
              <a:t>One-week to one-month duration </a:t>
            </a:r>
          </a:p>
          <a:p>
            <a:r>
              <a:rPr lang="en-GB" dirty="0"/>
              <a:t>Always produces a potentially shippable Product Increment</a:t>
            </a:r>
          </a:p>
          <a:p>
            <a:r>
              <a:rPr lang="en-GB" dirty="0"/>
              <a:t>Facilitates empirical process control</a:t>
            </a:r>
          </a:p>
          <a:p>
            <a:r>
              <a:rPr lang="en-GB" dirty="0"/>
              <a:t>Team work on the set of User Stories and Tasks defined in the Sprint planning meeting</a:t>
            </a:r>
          </a:p>
          <a:p>
            <a:endParaRPr lang="en-GB" dirty="0"/>
          </a:p>
        </p:txBody>
      </p:sp>
      <p:sp>
        <p:nvSpPr>
          <p:cNvPr id="4" name="Title 3"/>
          <p:cNvSpPr>
            <a:spLocks noGrp="1"/>
          </p:cNvSpPr>
          <p:nvPr>
            <p:ph type="title"/>
          </p:nvPr>
        </p:nvSpPr>
        <p:spPr/>
        <p:txBody>
          <a:bodyPr>
            <a:normAutofit fontScale="90000"/>
          </a:bodyPr>
          <a:lstStyle/>
          <a:p>
            <a:r>
              <a:rPr lang="en-GB" dirty="0"/>
              <a:t>Event – The Sprint</a:t>
            </a:r>
          </a:p>
        </p:txBody>
      </p:sp>
      <p:pic>
        <p:nvPicPr>
          <p:cNvPr id="9218" name="Picture 2" descr="Action, Athletes, Cyclists, Fast, People, Race, Ride"/>
          <p:cNvPicPr>
            <a:picLocks noGrp="1" noChangeAspect="1" noChangeArrowheads="1"/>
          </p:cNvPicPr>
          <p:nvPr>
            <p:ph sz="quarter" idx="16"/>
          </p:nvPr>
        </p:nvPicPr>
        <p:blipFill rotWithShape="1">
          <a:blip r:embed="rId3">
            <a:extLst>
              <a:ext uri="{28A0092B-C50C-407E-A947-70E740481C1C}">
                <a14:useLocalDpi xmlns:a14="http://schemas.microsoft.com/office/drawing/2010/main" val="0"/>
              </a:ext>
            </a:extLst>
          </a:blip>
          <a:srcRect l="27094" b="13555"/>
          <a:stretch/>
        </p:blipFill>
        <p:spPr bwMode="auto">
          <a:xfrm>
            <a:off x="6586151" y="2099685"/>
            <a:ext cx="5146458" cy="400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9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For the Scrum Team to plan the Sprint delivery</a:t>
            </a:r>
          </a:p>
          <a:p>
            <a:r>
              <a:rPr lang="en-GB" dirty="0"/>
              <a:t>Timeboxed to eight hours for one-month Sprint</a:t>
            </a:r>
          </a:p>
          <a:p>
            <a:r>
              <a:rPr lang="en-GB" dirty="0"/>
              <a:t>Split into two four-hour parts; What and How</a:t>
            </a:r>
          </a:p>
          <a:p>
            <a:r>
              <a:rPr lang="en-GB" dirty="0"/>
              <a:t>PO presents the top priority backlog items</a:t>
            </a:r>
          </a:p>
          <a:p>
            <a:r>
              <a:rPr lang="en-GB" dirty="0"/>
              <a:t>All work together to decide on what functionality is to be developed during the next sprint</a:t>
            </a:r>
          </a:p>
          <a:p>
            <a:r>
              <a:rPr lang="en-GB" dirty="0"/>
              <a:t>Attendees:</a:t>
            </a:r>
          </a:p>
          <a:p>
            <a:pPr lvl="1"/>
            <a:r>
              <a:rPr lang="en-GB" dirty="0"/>
              <a:t>Product Owner</a:t>
            </a:r>
          </a:p>
          <a:p>
            <a:pPr lvl="1"/>
            <a:r>
              <a:rPr lang="en-GB" dirty="0"/>
              <a:t>Scrum Master</a:t>
            </a:r>
          </a:p>
          <a:p>
            <a:pPr lvl="1"/>
            <a:r>
              <a:rPr lang="en-GB" dirty="0"/>
              <a:t>Development Team</a:t>
            </a:r>
          </a:p>
          <a:p>
            <a:endParaRPr lang="en-GB" dirty="0"/>
          </a:p>
        </p:txBody>
      </p:sp>
      <p:pic>
        <p:nvPicPr>
          <p:cNvPr id="6" name="Content Placeholder 5"/>
          <p:cNvPicPr>
            <a:picLocks noGrp="1" noChangeAspect="1"/>
          </p:cNvPicPr>
          <p:nvPr>
            <p:ph sz="quarter" idx="16"/>
          </p:nvPr>
        </p:nvPicPr>
        <p:blipFill>
          <a:blip r:embed="rId3" cstate="print">
            <a:extLst>
              <a:ext uri="{28A0092B-C50C-407E-A947-70E740481C1C}">
                <a14:useLocalDpi xmlns:a14="http://schemas.microsoft.com/office/drawing/2010/main" val="0"/>
              </a:ext>
            </a:extLst>
          </a:blip>
          <a:stretch>
            <a:fillRect/>
          </a:stretch>
        </p:blipFill>
        <p:spPr>
          <a:xfrm>
            <a:off x="6207125" y="2803566"/>
            <a:ext cx="5580063" cy="2798680"/>
          </a:xfrm>
        </p:spPr>
      </p:pic>
      <p:sp>
        <p:nvSpPr>
          <p:cNvPr id="4" name="Title 3"/>
          <p:cNvSpPr>
            <a:spLocks noGrp="1"/>
          </p:cNvSpPr>
          <p:nvPr>
            <p:ph type="title"/>
          </p:nvPr>
        </p:nvSpPr>
        <p:spPr/>
        <p:txBody>
          <a:bodyPr>
            <a:normAutofit fontScale="90000"/>
          </a:bodyPr>
          <a:lstStyle/>
          <a:p>
            <a:r>
              <a:rPr lang="en-GB" dirty="0"/>
              <a:t>Event – Sprint planning meeting</a:t>
            </a:r>
          </a:p>
        </p:txBody>
      </p:sp>
    </p:spTree>
    <p:extLst>
      <p:ext uri="{BB962C8B-B14F-4D97-AF65-F5344CB8AC3E}">
        <p14:creationId xmlns:p14="http://schemas.microsoft.com/office/powerpoint/2010/main" val="2309260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14000" y="1929600"/>
            <a:ext cx="5580000" cy="4546800"/>
          </a:xfrm>
        </p:spPr>
        <p:txBody>
          <a:bodyPr/>
          <a:lstStyle/>
          <a:p>
            <a:r>
              <a:rPr lang="en-GB" dirty="0"/>
              <a:t>Informal event held at end of every Sprint </a:t>
            </a:r>
          </a:p>
          <a:p>
            <a:pPr lvl="1"/>
            <a:r>
              <a:rPr lang="en-GB" dirty="0"/>
              <a:t>Assess progress against the sprint goal </a:t>
            </a:r>
          </a:p>
          <a:p>
            <a:pPr lvl="1"/>
            <a:r>
              <a:rPr lang="en-GB" dirty="0"/>
              <a:t>For everyone involved including customers, management and stakeholders </a:t>
            </a:r>
          </a:p>
          <a:p>
            <a:pPr lvl="1"/>
            <a:r>
              <a:rPr lang="en-GB" dirty="0"/>
              <a:t>Inspect what was produced in the last sprint and to give acceptance and/or feedback</a:t>
            </a:r>
          </a:p>
          <a:p>
            <a:r>
              <a:rPr lang="en-GB" dirty="0"/>
              <a:t>Four-hour timebox for a one-month Sprint</a:t>
            </a:r>
          </a:p>
          <a:p>
            <a:r>
              <a:rPr lang="en-GB" dirty="0"/>
              <a:t>Attendees:</a:t>
            </a:r>
          </a:p>
          <a:p>
            <a:pPr lvl="1"/>
            <a:r>
              <a:rPr lang="en-GB" dirty="0"/>
              <a:t>Scrum Team</a:t>
            </a:r>
          </a:p>
          <a:p>
            <a:pPr lvl="1"/>
            <a:r>
              <a:rPr lang="en-GB" dirty="0"/>
              <a:t>Stakeholders invited by Product Owner</a:t>
            </a:r>
          </a:p>
          <a:p>
            <a:r>
              <a:rPr lang="en-GB" dirty="0"/>
              <a:t>Output: revised Product Backlog</a:t>
            </a:r>
          </a:p>
          <a:p>
            <a:endParaRPr lang="en-GB" dirty="0"/>
          </a:p>
        </p:txBody>
      </p:sp>
      <p:sp>
        <p:nvSpPr>
          <p:cNvPr id="4" name="Title 3"/>
          <p:cNvSpPr>
            <a:spLocks noGrp="1"/>
          </p:cNvSpPr>
          <p:nvPr>
            <p:ph type="title"/>
          </p:nvPr>
        </p:nvSpPr>
        <p:spPr/>
        <p:txBody>
          <a:bodyPr>
            <a:normAutofit fontScale="90000"/>
          </a:bodyPr>
          <a:lstStyle/>
          <a:p>
            <a:r>
              <a:rPr lang="en-GB" dirty="0"/>
              <a:t>Event – Sprint review meeting</a:t>
            </a:r>
          </a:p>
        </p:txBody>
      </p:sp>
      <p:pic>
        <p:nvPicPr>
          <p:cNvPr id="8194" name="Picture 2" descr="File:Science Fair (32783162264).jpg"/>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7134952" y="2333484"/>
            <a:ext cx="4652236" cy="31053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25764" y="5551328"/>
            <a:ext cx="4652236" cy="246221"/>
          </a:xfrm>
          <a:prstGeom prst="rect">
            <a:avLst/>
          </a:prstGeom>
        </p:spPr>
        <p:txBody>
          <a:bodyPr wrap="none">
            <a:spAutoFit/>
          </a:bodyPr>
          <a:lstStyle/>
          <a:p>
            <a:r>
              <a:rPr lang="en-GB" b="1" dirty="0"/>
              <a:t>https://commons.wikimedia.org/wiki/File:Science_Fair_(32783162264).jpg</a:t>
            </a:r>
          </a:p>
        </p:txBody>
      </p:sp>
    </p:spTree>
    <p:extLst>
      <p:ext uri="{BB962C8B-B14F-4D97-AF65-F5344CB8AC3E}">
        <p14:creationId xmlns:p14="http://schemas.microsoft.com/office/powerpoint/2010/main" val="1632429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Facilitated by the Scrum Master to discuss:</a:t>
            </a:r>
          </a:p>
          <a:p>
            <a:pPr lvl="1"/>
            <a:r>
              <a:rPr lang="en-GB" dirty="0"/>
              <a:t>What went right</a:t>
            </a:r>
          </a:p>
          <a:p>
            <a:pPr lvl="1"/>
            <a:r>
              <a:rPr lang="en-GB" dirty="0"/>
              <a:t>What went wrong</a:t>
            </a:r>
          </a:p>
          <a:p>
            <a:pPr lvl="1"/>
            <a:r>
              <a:rPr lang="en-GB" dirty="0"/>
              <a:t>What would we change</a:t>
            </a:r>
          </a:p>
          <a:p>
            <a:pPr lvl="1"/>
            <a:r>
              <a:rPr lang="en-GB" dirty="0"/>
              <a:t>Actions to be assigned</a:t>
            </a:r>
          </a:p>
          <a:p>
            <a:r>
              <a:rPr lang="en-GB" dirty="0"/>
              <a:t>Can include discussion on processes,  practices, communication, environment, tools, etc.</a:t>
            </a:r>
          </a:p>
          <a:p>
            <a:r>
              <a:rPr lang="en-GB" dirty="0"/>
              <a:t>Everyone should get the chance to air their views</a:t>
            </a:r>
          </a:p>
          <a:p>
            <a:pPr lvl="1"/>
            <a:r>
              <a:rPr lang="en-GB" dirty="0"/>
              <a:t>Open</a:t>
            </a:r>
          </a:p>
          <a:p>
            <a:pPr lvl="1"/>
            <a:r>
              <a:rPr lang="en-GB" dirty="0"/>
              <a:t>Honest</a:t>
            </a:r>
          </a:p>
          <a:p>
            <a:pPr lvl="1"/>
            <a:r>
              <a:rPr lang="en-GB" dirty="0"/>
              <a:t>Constructive</a:t>
            </a:r>
          </a:p>
          <a:p>
            <a:endParaRPr lang="en-GB" dirty="0"/>
          </a:p>
          <a:p>
            <a:endParaRPr lang="en-GB" dirty="0"/>
          </a:p>
          <a:p>
            <a:endParaRPr lang="en-GB" dirty="0"/>
          </a:p>
        </p:txBody>
      </p:sp>
      <p:sp>
        <p:nvSpPr>
          <p:cNvPr id="4" name="Title 3"/>
          <p:cNvSpPr>
            <a:spLocks noGrp="1"/>
          </p:cNvSpPr>
          <p:nvPr>
            <p:ph type="title"/>
          </p:nvPr>
        </p:nvSpPr>
        <p:spPr/>
        <p:txBody>
          <a:bodyPr>
            <a:normAutofit fontScale="90000"/>
          </a:bodyPr>
          <a:lstStyle/>
          <a:p>
            <a:r>
              <a:rPr lang="en-GB" dirty="0"/>
              <a:t>Event – Sprint retrospective meeting</a:t>
            </a:r>
          </a:p>
        </p:txBody>
      </p:sp>
      <p:pic>
        <p:nvPicPr>
          <p:cNvPr id="10242" name="Picture 2" descr="Workplace, Team, Business Meeting, Business People"/>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311974" y="2412785"/>
            <a:ext cx="5370364" cy="358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892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Daily inspect and adapt event for the Development Team</a:t>
            </a:r>
          </a:p>
          <a:p>
            <a:r>
              <a:rPr lang="en-GB" dirty="0"/>
              <a:t>Scrum Master ensures Daily Scrum occurs</a:t>
            </a:r>
          </a:p>
          <a:p>
            <a:r>
              <a:rPr lang="en-GB" dirty="0"/>
              <a:t>Same time, same place</a:t>
            </a:r>
          </a:p>
          <a:p>
            <a:r>
              <a:rPr lang="en-GB" dirty="0"/>
              <a:t>&lt;15 minutes</a:t>
            </a:r>
          </a:p>
          <a:p>
            <a:r>
              <a:rPr lang="en-GB" dirty="0"/>
              <a:t>Often called a 'stand-up‘</a:t>
            </a:r>
          </a:p>
          <a:p>
            <a:pPr fontAlgn="auto">
              <a:lnSpc>
                <a:spcPct val="110000"/>
              </a:lnSpc>
              <a:spcBef>
                <a:spcPts val="1200"/>
              </a:spcBef>
              <a:spcAft>
                <a:spcPts val="0"/>
              </a:spcAft>
              <a:buClr>
                <a:schemeClr val="accent1"/>
              </a:buClr>
              <a:defRPr/>
            </a:pPr>
            <a:r>
              <a:rPr lang="en-GB" dirty="0"/>
              <a:t>Three questions to be asked and answered:</a:t>
            </a:r>
          </a:p>
          <a:p>
            <a:pPr lvl="1">
              <a:lnSpc>
                <a:spcPct val="110000"/>
              </a:lnSpc>
              <a:spcBef>
                <a:spcPts val="1200"/>
              </a:spcBef>
              <a:spcAft>
                <a:spcPts val="0"/>
              </a:spcAft>
              <a:buClr>
                <a:schemeClr val="accent1"/>
              </a:buClr>
              <a:defRPr/>
            </a:pPr>
            <a:r>
              <a:rPr lang="en-GB" dirty="0"/>
              <a:t>What did I do yesterday?</a:t>
            </a:r>
          </a:p>
          <a:p>
            <a:pPr lvl="1">
              <a:lnSpc>
                <a:spcPct val="110000"/>
              </a:lnSpc>
              <a:spcBef>
                <a:spcPts val="1200"/>
              </a:spcBef>
              <a:spcAft>
                <a:spcPts val="0"/>
              </a:spcAft>
              <a:buClr>
                <a:schemeClr val="accent1"/>
              </a:buClr>
              <a:defRPr/>
            </a:pPr>
            <a:r>
              <a:rPr lang="en-GB" dirty="0"/>
              <a:t>What am I planning to do today?</a:t>
            </a:r>
          </a:p>
          <a:p>
            <a:pPr lvl="1">
              <a:lnSpc>
                <a:spcPct val="110000"/>
              </a:lnSpc>
              <a:spcBef>
                <a:spcPts val="1200"/>
              </a:spcBef>
              <a:spcAft>
                <a:spcPts val="0"/>
              </a:spcAft>
              <a:buClr>
                <a:schemeClr val="accent1"/>
              </a:buClr>
              <a:defRPr/>
            </a:pPr>
            <a:r>
              <a:rPr lang="en-GB" dirty="0"/>
              <a:t>What impediments are stopping me completing my tasks?</a:t>
            </a:r>
          </a:p>
          <a:p>
            <a:pPr lvl="1"/>
            <a:endParaRPr lang="en-GB" dirty="0"/>
          </a:p>
          <a:p>
            <a:endParaRPr lang="en-GB" dirty="0"/>
          </a:p>
        </p:txBody>
      </p:sp>
      <p:sp>
        <p:nvSpPr>
          <p:cNvPr id="4" name="Title 3"/>
          <p:cNvSpPr>
            <a:spLocks noGrp="1"/>
          </p:cNvSpPr>
          <p:nvPr>
            <p:ph type="title"/>
          </p:nvPr>
        </p:nvSpPr>
        <p:spPr/>
        <p:txBody>
          <a:bodyPr>
            <a:normAutofit fontScale="90000"/>
          </a:bodyPr>
          <a:lstStyle/>
          <a:p>
            <a:r>
              <a:rPr lang="en-GB" dirty="0"/>
              <a:t>Event – Daily Scrum</a:t>
            </a:r>
          </a:p>
        </p:txBody>
      </p:sp>
      <p:pic>
        <p:nvPicPr>
          <p:cNvPr id="7170" name="Picture 2" descr="File:Daily sprint meeting.jpg"/>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293623" y="1890279"/>
            <a:ext cx="5580063" cy="41710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93623" y="6230179"/>
            <a:ext cx="5035353" cy="276999"/>
          </a:xfrm>
          <a:prstGeom prst="rect">
            <a:avLst/>
          </a:prstGeom>
        </p:spPr>
        <p:txBody>
          <a:bodyPr wrap="none">
            <a:spAutoFit/>
          </a:bodyPr>
          <a:lstStyle/>
          <a:p>
            <a:r>
              <a:rPr lang="en-GB" sz="1200" b="1" dirty="0"/>
              <a:t>https://commons.wikimedia.org/wiki/File:Daily_sprint_meeting.jpg</a:t>
            </a:r>
          </a:p>
        </p:txBody>
      </p:sp>
    </p:spTree>
    <p:extLst>
      <p:ext uri="{BB962C8B-B14F-4D97-AF65-F5344CB8AC3E}">
        <p14:creationId xmlns:p14="http://schemas.microsoft.com/office/powerpoint/2010/main" val="2662765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sz="2000" dirty="0"/>
              <a:t>Product backlog</a:t>
            </a:r>
          </a:p>
          <a:p>
            <a:pPr lvl="1"/>
            <a:r>
              <a:rPr lang="en-GB" sz="1900" dirty="0"/>
              <a:t>Single source of requirements</a:t>
            </a:r>
          </a:p>
          <a:p>
            <a:pPr lvl="1"/>
            <a:endParaRPr lang="en-GB" sz="1900" dirty="0"/>
          </a:p>
          <a:p>
            <a:r>
              <a:rPr lang="en-GB" sz="2000" dirty="0"/>
              <a:t>Sprint backlog</a:t>
            </a:r>
          </a:p>
          <a:p>
            <a:pPr lvl="1"/>
            <a:r>
              <a:rPr lang="en-GB" sz="1900" dirty="0"/>
              <a:t>Items that need to be done in the sprint</a:t>
            </a:r>
          </a:p>
          <a:p>
            <a:pPr lvl="1"/>
            <a:endParaRPr lang="en-GB" sz="1900" dirty="0"/>
          </a:p>
          <a:p>
            <a:r>
              <a:rPr lang="en-GB" sz="2000" dirty="0"/>
              <a:t>Increment</a:t>
            </a:r>
            <a:endParaRPr lang="en-GB" sz="1300" dirty="0"/>
          </a:p>
          <a:p>
            <a:pPr lvl="1"/>
            <a:r>
              <a:rPr lang="en-GB" sz="1900" dirty="0"/>
              <a:t>Sum of the PBI completed in a sprint </a:t>
            </a:r>
          </a:p>
        </p:txBody>
      </p:sp>
      <p:sp>
        <p:nvSpPr>
          <p:cNvPr id="3" name="Title 2"/>
          <p:cNvSpPr>
            <a:spLocks noGrp="1"/>
          </p:cNvSpPr>
          <p:nvPr>
            <p:ph type="title"/>
          </p:nvPr>
        </p:nvSpPr>
        <p:spPr/>
        <p:txBody>
          <a:bodyPr>
            <a:normAutofit fontScale="90000"/>
          </a:bodyPr>
          <a:lstStyle/>
          <a:p>
            <a:r>
              <a:rPr lang="en-GB" dirty="0"/>
              <a:t>Scrum Artefacts</a:t>
            </a:r>
          </a:p>
        </p:txBody>
      </p:sp>
    </p:spTree>
    <p:extLst>
      <p:ext uri="{BB962C8B-B14F-4D97-AF65-F5344CB8AC3E}">
        <p14:creationId xmlns:p14="http://schemas.microsoft.com/office/powerpoint/2010/main" val="1080197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Ordered list of everything that might be needed in the product</a:t>
            </a:r>
          </a:p>
          <a:p>
            <a:r>
              <a:rPr lang="en-GB" dirty="0"/>
              <a:t>Single source of requirements</a:t>
            </a:r>
          </a:p>
          <a:p>
            <a:r>
              <a:rPr lang="en-GB" dirty="0"/>
              <a:t>Owned by PO</a:t>
            </a:r>
          </a:p>
          <a:p>
            <a:r>
              <a:rPr lang="en-GB" dirty="0"/>
              <a:t>Refined by Scrum Team</a:t>
            </a:r>
          </a:p>
          <a:p>
            <a:r>
              <a:rPr lang="en-GB" dirty="0"/>
              <a:t>Developed by Development Team</a:t>
            </a:r>
          </a:p>
          <a:p>
            <a:r>
              <a:rPr lang="en-GB" dirty="0"/>
              <a:t>Can be on cards or held on computer, but visible to all</a:t>
            </a:r>
          </a:p>
          <a:p>
            <a:r>
              <a:rPr lang="en-GB" dirty="0"/>
              <a:t>Understandable to all stakeholders</a:t>
            </a:r>
          </a:p>
          <a:p>
            <a:r>
              <a:rPr lang="en-GB" dirty="0"/>
              <a:t>DEEP</a:t>
            </a:r>
          </a:p>
          <a:p>
            <a:endParaRPr lang="en-GB" dirty="0"/>
          </a:p>
        </p:txBody>
      </p:sp>
      <p:sp>
        <p:nvSpPr>
          <p:cNvPr id="4" name="Title 3"/>
          <p:cNvSpPr>
            <a:spLocks noGrp="1"/>
          </p:cNvSpPr>
          <p:nvPr>
            <p:ph type="title"/>
          </p:nvPr>
        </p:nvSpPr>
        <p:spPr/>
        <p:txBody>
          <a:bodyPr>
            <a:normAutofit fontScale="90000"/>
          </a:bodyPr>
          <a:lstStyle/>
          <a:p>
            <a:r>
              <a:rPr lang="en-GB" dirty="0"/>
              <a:t>Artefacts – Product backlog</a:t>
            </a:r>
          </a:p>
        </p:txBody>
      </p:sp>
      <p:pic>
        <p:nvPicPr>
          <p:cNvPr id="8" name="Content Placeholder 7"/>
          <p:cNvPicPr>
            <a:picLocks noGrp="1" noChangeAspect="1"/>
          </p:cNvPicPr>
          <p:nvPr>
            <p:ph sz="quarter" idx="16"/>
          </p:nvPr>
        </p:nvPicPr>
        <p:blipFill rotWithShape="1">
          <a:blip r:embed="rId3" cstate="print">
            <a:extLst>
              <a:ext uri="{28A0092B-C50C-407E-A947-70E740481C1C}">
                <a14:useLocalDpi xmlns:a14="http://schemas.microsoft.com/office/drawing/2010/main" val="0"/>
              </a:ext>
            </a:extLst>
          </a:blip>
          <a:srcRect l="14899" t="15118" r="12838" b="16396"/>
          <a:stretch/>
        </p:blipFill>
        <p:spPr>
          <a:xfrm>
            <a:off x="5516925" y="2347784"/>
            <a:ext cx="6270263" cy="3342336"/>
          </a:xfrm>
          <a:prstGeom prst="rect">
            <a:avLst/>
          </a:prstGeom>
        </p:spPr>
      </p:pic>
    </p:spTree>
    <p:extLst>
      <p:ext uri="{BB962C8B-B14F-4D97-AF65-F5344CB8AC3E}">
        <p14:creationId xmlns:p14="http://schemas.microsoft.com/office/powerpoint/2010/main" val="496310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List of tasks committed to complete in the current Sprint or iteration</a:t>
            </a:r>
          </a:p>
          <a:p>
            <a:r>
              <a:rPr lang="en-GB" dirty="0"/>
              <a:t>Team decides on the items and time required to complete them</a:t>
            </a:r>
          </a:p>
          <a:p>
            <a:r>
              <a:rPr lang="en-GB" dirty="0"/>
              <a:t>User stories are broken down into tasks</a:t>
            </a:r>
          </a:p>
          <a:p>
            <a:r>
              <a:rPr lang="en-GB" dirty="0"/>
              <a:t>Any team member can pick from tasks</a:t>
            </a:r>
          </a:p>
          <a:p>
            <a:r>
              <a:rPr lang="en-GB" dirty="0"/>
              <a:t>Property of the team</a:t>
            </a:r>
          </a:p>
          <a:p>
            <a:r>
              <a:rPr lang="en-GB" dirty="0"/>
              <a:t>Shown on the task board for all to see</a:t>
            </a:r>
          </a:p>
          <a:p>
            <a:endParaRPr lang="en-GB" dirty="0"/>
          </a:p>
        </p:txBody>
      </p:sp>
      <p:sp>
        <p:nvSpPr>
          <p:cNvPr id="4" name="Title 3"/>
          <p:cNvSpPr>
            <a:spLocks noGrp="1"/>
          </p:cNvSpPr>
          <p:nvPr>
            <p:ph type="title"/>
          </p:nvPr>
        </p:nvSpPr>
        <p:spPr/>
        <p:txBody>
          <a:bodyPr>
            <a:normAutofit fontScale="90000"/>
          </a:bodyPr>
          <a:lstStyle/>
          <a:p>
            <a:r>
              <a:rPr lang="en-GB" dirty="0"/>
              <a:t>Artefacts – Sprint backlog</a:t>
            </a:r>
          </a:p>
        </p:txBody>
      </p:sp>
      <p:pic>
        <p:nvPicPr>
          <p:cNvPr id="5" name="Content Placeholder 4"/>
          <p:cNvPicPr>
            <a:picLocks noGrp="1" noChangeAspect="1"/>
          </p:cNvPicPr>
          <p:nvPr>
            <p:ph sz="quarter" idx="16"/>
          </p:nvPr>
        </p:nvPicPr>
        <p:blipFill rotWithShape="1">
          <a:blip r:embed="rId3"/>
          <a:srcRect l="9508" t="15575" r="14594"/>
          <a:stretch/>
        </p:blipFill>
        <p:spPr>
          <a:xfrm>
            <a:off x="5828159" y="2767914"/>
            <a:ext cx="5949438" cy="3238250"/>
          </a:xfrm>
          <a:prstGeom prst="rect">
            <a:avLst/>
          </a:prstGeom>
        </p:spPr>
      </p:pic>
    </p:spTree>
    <p:extLst>
      <p:ext uri="{BB962C8B-B14F-4D97-AF65-F5344CB8AC3E}">
        <p14:creationId xmlns:p14="http://schemas.microsoft.com/office/powerpoint/2010/main" val="1264357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i="1" dirty="0"/>
              <a:t>"Sum of all the Product Backlog items completed during a Sprint and the value of the increments of all previous Sprints“ </a:t>
            </a:r>
            <a:r>
              <a:rPr lang="en-GB" dirty="0"/>
              <a:t>- Scrum Guide</a:t>
            </a:r>
          </a:p>
          <a:p>
            <a:endParaRPr lang="en-GB" dirty="0"/>
          </a:p>
          <a:p>
            <a:r>
              <a:rPr lang="en-GB" dirty="0"/>
              <a:t>Must meet Scrum Team's Definition of Done</a:t>
            </a:r>
          </a:p>
          <a:p>
            <a:endParaRPr lang="en-GB" dirty="0"/>
          </a:p>
          <a:p>
            <a:endParaRPr lang="en-GB" dirty="0"/>
          </a:p>
        </p:txBody>
      </p:sp>
      <p:sp>
        <p:nvSpPr>
          <p:cNvPr id="4" name="Title 3"/>
          <p:cNvSpPr>
            <a:spLocks noGrp="1"/>
          </p:cNvSpPr>
          <p:nvPr>
            <p:ph type="title"/>
          </p:nvPr>
        </p:nvSpPr>
        <p:spPr/>
        <p:txBody>
          <a:bodyPr>
            <a:normAutofit fontScale="90000"/>
          </a:bodyPr>
          <a:lstStyle/>
          <a:p>
            <a:r>
              <a:rPr lang="en-GB" dirty="0"/>
              <a:t>Artefact - Increment</a:t>
            </a:r>
          </a:p>
        </p:txBody>
      </p:sp>
      <p:pic>
        <p:nvPicPr>
          <p:cNvPr id="6146" name="Picture 2" descr="Software, Cd, Dvd, Digital, Disc, Program, Pack"/>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561981" y="1928813"/>
            <a:ext cx="4870350" cy="4548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4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14000" y="1929600"/>
            <a:ext cx="4602843" cy="4546800"/>
          </a:xfrm>
        </p:spPr>
        <p:txBody>
          <a:bodyPr/>
          <a:lstStyle/>
          <a:p>
            <a:r>
              <a:rPr lang="en-GB" dirty="0"/>
              <a:t>Scrum</a:t>
            </a:r>
          </a:p>
          <a:p>
            <a:r>
              <a:rPr lang="en-GB" dirty="0"/>
              <a:t>Dynamic Systems Development Method – DSDM</a:t>
            </a:r>
          </a:p>
          <a:p>
            <a:r>
              <a:rPr lang="en-GB" dirty="0"/>
              <a:t>Test Driven Development – TDD</a:t>
            </a:r>
          </a:p>
          <a:p>
            <a:r>
              <a:rPr lang="en-GB" dirty="0"/>
              <a:t>Extreme Programming – XP</a:t>
            </a:r>
          </a:p>
          <a:p>
            <a:r>
              <a:rPr lang="en-GB" dirty="0"/>
              <a:t>Lean</a:t>
            </a:r>
          </a:p>
          <a:p>
            <a:r>
              <a:rPr lang="en-GB" dirty="0"/>
              <a:t>Kanban</a:t>
            </a:r>
          </a:p>
          <a:p>
            <a:r>
              <a:rPr lang="en-GB" dirty="0" err="1"/>
              <a:t>SAFe</a:t>
            </a:r>
            <a:endParaRPr lang="en-GB" dirty="0"/>
          </a:p>
          <a:p>
            <a:r>
              <a:rPr lang="en-GB" dirty="0"/>
              <a:t>and more…</a:t>
            </a:r>
          </a:p>
          <a:p>
            <a:endParaRPr lang="en-GB" dirty="0"/>
          </a:p>
          <a:p>
            <a:endParaRPr lang="en-GB" dirty="0"/>
          </a:p>
        </p:txBody>
      </p:sp>
      <p:sp>
        <p:nvSpPr>
          <p:cNvPr id="3" name="Title 2"/>
          <p:cNvSpPr>
            <a:spLocks noGrp="1"/>
          </p:cNvSpPr>
          <p:nvPr>
            <p:ph type="title"/>
          </p:nvPr>
        </p:nvSpPr>
        <p:spPr/>
        <p:txBody>
          <a:bodyPr>
            <a:normAutofit fontScale="90000"/>
          </a:bodyPr>
          <a:lstStyle/>
          <a:p>
            <a:r>
              <a:rPr lang="en-GB" dirty="0"/>
              <a:t>Agile is an umbrella term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843" y="1929599"/>
            <a:ext cx="6801957" cy="4548809"/>
          </a:xfrm>
          <a:prstGeom prst="rect">
            <a:avLst/>
          </a:prstGeom>
        </p:spPr>
      </p:pic>
    </p:spTree>
    <p:extLst>
      <p:ext uri="{BB962C8B-B14F-4D97-AF65-F5344CB8AC3E}">
        <p14:creationId xmlns:p14="http://schemas.microsoft.com/office/powerpoint/2010/main" val="1033027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Scrum master</a:t>
            </a:r>
          </a:p>
          <a:p>
            <a:pPr lvl="1"/>
            <a:r>
              <a:rPr lang="en-GB" dirty="0"/>
              <a:t>The facilitator of scrum</a:t>
            </a:r>
          </a:p>
          <a:p>
            <a:pPr lvl="1"/>
            <a:endParaRPr lang="en-GB" dirty="0"/>
          </a:p>
          <a:p>
            <a:r>
              <a:rPr lang="en-GB" dirty="0"/>
              <a:t>Product owner</a:t>
            </a:r>
          </a:p>
          <a:p>
            <a:pPr lvl="1"/>
            <a:r>
              <a:rPr lang="en-GB" dirty="0"/>
              <a:t>The person accountable for the product</a:t>
            </a:r>
          </a:p>
          <a:p>
            <a:endParaRPr lang="en-GB" dirty="0"/>
          </a:p>
          <a:p>
            <a:r>
              <a:rPr lang="en-GB" dirty="0"/>
              <a:t>Developer</a:t>
            </a:r>
          </a:p>
          <a:p>
            <a:pPr lvl="1"/>
            <a:r>
              <a:rPr lang="en-GB" dirty="0"/>
              <a:t>The person(s) responsible for creating the product</a:t>
            </a:r>
          </a:p>
        </p:txBody>
      </p:sp>
      <p:sp>
        <p:nvSpPr>
          <p:cNvPr id="3" name="Title 2"/>
          <p:cNvSpPr>
            <a:spLocks noGrp="1"/>
          </p:cNvSpPr>
          <p:nvPr>
            <p:ph type="title"/>
          </p:nvPr>
        </p:nvSpPr>
        <p:spPr/>
        <p:txBody>
          <a:bodyPr>
            <a:normAutofit fontScale="90000"/>
          </a:bodyPr>
          <a:lstStyle/>
          <a:p>
            <a:r>
              <a:rPr lang="en-GB" dirty="0"/>
              <a:t>Scrum roles</a:t>
            </a:r>
          </a:p>
        </p:txBody>
      </p:sp>
    </p:spTree>
    <p:extLst>
      <p:ext uri="{BB962C8B-B14F-4D97-AF65-F5344CB8AC3E}">
        <p14:creationId xmlns:p14="http://schemas.microsoft.com/office/powerpoint/2010/main" val="165419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Ensures the Scrum process is followed and understood</a:t>
            </a:r>
          </a:p>
          <a:p>
            <a:endParaRPr lang="en-GB" dirty="0"/>
          </a:p>
          <a:p>
            <a:r>
              <a:rPr lang="en-GB" dirty="0"/>
              <a:t>Removes impediments to enable the Development team to be fully functional and productive</a:t>
            </a:r>
          </a:p>
          <a:p>
            <a:endParaRPr lang="en-GB" dirty="0"/>
          </a:p>
          <a:p>
            <a:r>
              <a:rPr lang="en-GB" dirty="0"/>
              <a:t>No formal authority over Development team</a:t>
            </a:r>
          </a:p>
          <a:p>
            <a:pPr marL="0" indent="0">
              <a:buNone/>
            </a:pPr>
            <a:endParaRPr lang="en-GB" dirty="0"/>
          </a:p>
        </p:txBody>
      </p:sp>
      <p:sp>
        <p:nvSpPr>
          <p:cNvPr id="4" name="Title 3"/>
          <p:cNvSpPr>
            <a:spLocks noGrp="1"/>
          </p:cNvSpPr>
          <p:nvPr>
            <p:ph type="title"/>
          </p:nvPr>
        </p:nvSpPr>
        <p:spPr/>
        <p:txBody>
          <a:bodyPr>
            <a:normAutofit fontScale="90000"/>
          </a:bodyPr>
          <a:lstStyle/>
          <a:p>
            <a:r>
              <a:rPr lang="en-GB" dirty="0"/>
              <a:t>Role – Scrum master</a:t>
            </a:r>
          </a:p>
        </p:txBody>
      </p:sp>
      <p:pic>
        <p:nvPicPr>
          <p:cNvPr id="5122" name="Picture 2" descr="Coach, Trainer, Flag Football, Football, Sport, Game"/>
          <p:cNvPicPr>
            <a:picLocks noGrp="1" noChangeAspect="1" noChangeArrowheads="1"/>
          </p:cNvPicPr>
          <p:nvPr>
            <p:ph sz="quarter" idx="16"/>
          </p:nvPr>
        </p:nvPicPr>
        <p:blipFill rotWithShape="1">
          <a:blip r:embed="rId3">
            <a:extLst>
              <a:ext uri="{28A0092B-C50C-407E-A947-70E740481C1C}">
                <a14:useLocalDpi xmlns:a14="http://schemas.microsoft.com/office/drawing/2010/main" val="0"/>
              </a:ext>
            </a:extLst>
          </a:blip>
          <a:srcRect t="972" r="2988"/>
          <a:stretch/>
        </p:blipFill>
        <p:spPr bwMode="auto">
          <a:xfrm>
            <a:off x="6207125" y="2387600"/>
            <a:ext cx="5553075" cy="3761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10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Owns the Product Backlog</a:t>
            </a:r>
          </a:p>
          <a:p>
            <a:r>
              <a:rPr lang="en-GB" dirty="0"/>
              <a:t>Defines the Product Backlog items</a:t>
            </a:r>
          </a:p>
          <a:p>
            <a:r>
              <a:rPr lang="en-GB" dirty="0"/>
              <a:t>Responsible for profitability – ROI</a:t>
            </a:r>
          </a:p>
          <a:p>
            <a:r>
              <a:rPr lang="en-GB" dirty="0"/>
              <a:t>Prioritises/orders Backlog items</a:t>
            </a:r>
          </a:p>
          <a:p>
            <a:r>
              <a:rPr lang="en-GB" dirty="0"/>
              <a:t>Provides vision and boundaries</a:t>
            </a:r>
          </a:p>
          <a:p>
            <a:r>
              <a:rPr lang="en-GB" dirty="0"/>
              <a:t>Single authority for product</a:t>
            </a:r>
          </a:p>
          <a:p>
            <a:r>
              <a:rPr lang="en-GB" dirty="0"/>
              <a:t>Voice of the customer</a:t>
            </a:r>
          </a:p>
          <a:p>
            <a:endParaRPr lang="en-GB" dirty="0"/>
          </a:p>
          <a:p>
            <a:pPr marL="0" indent="0">
              <a:buNone/>
            </a:pPr>
            <a:r>
              <a:rPr lang="en-GB" i="1" dirty="0"/>
              <a:t>The Product Owner is responsible for maximizing the value of the product and the work of the Development Team. </a:t>
            </a:r>
            <a:r>
              <a:rPr lang="en-GB" dirty="0"/>
              <a:t>– The Scrum Guide</a:t>
            </a:r>
          </a:p>
          <a:p>
            <a:endParaRPr lang="en-GB" dirty="0"/>
          </a:p>
        </p:txBody>
      </p:sp>
      <p:sp>
        <p:nvSpPr>
          <p:cNvPr id="4" name="Title 3"/>
          <p:cNvSpPr>
            <a:spLocks noGrp="1"/>
          </p:cNvSpPr>
          <p:nvPr>
            <p:ph type="title"/>
          </p:nvPr>
        </p:nvSpPr>
        <p:spPr/>
        <p:txBody>
          <a:bodyPr>
            <a:normAutofit fontScale="90000"/>
          </a:bodyPr>
          <a:lstStyle/>
          <a:p>
            <a:r>
              <a:rPr lang="en-GB" dirty="0"/>
              <a:t>Role – Product owner</a:t>
            </a:r>
          </a:p>
        </p:txBody>
      </p:sp>
      <p:pic>
        <p:nvPicPr>
          <p:cNvPr id="3074" name="Picture 2" descr="Women, Teamwork, Team, Business, People, Office"/>
          <p:cNvPicPr>
            <a:picLocks noGrp="1" noChangeAspect="1" noChangeArrowheads="1"/>
          </p:cNvPicPr>
          <p:nvPr>
            <p:ph sz="quarter" idx="16"/>
          </p:nvPr>
        </p:nvPicPr>
        <p:blipFill rotWithShape="1">
          <a:blip r:embed="rId3">
            <a:extLst>
              <a:ext uri="{28A0092B-C50C-407E-A947-70E740481C1C}">
                <a14:useLocalDpi xmlns:a14="http://schemas.microsoft.com/office/drawing/2010/main" val="0"/>
              </a:ext>
            </a:extLst>
          </a:blip>
          <a:srcRect l="14637" t="-371" r="8395" b="13687"/>
          <a:stretch/>
        </p:blipFill>
        <p:spPr bwMode="auto">
          <a:xfrm>
            <a:off x="6324600" y="2319686"/>
            <a:ext cx="5384800" cy="404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214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quarter" idx="15"/>
          </p:nvPr>
        </p:nvSpPr>
        <p:spPr>
          <a:xfrm>
            <a:off x="414000" y="1929600"/>
            <a:ext cx="5580000" cy="4546800"/>
          </a:xfrm>
        </p:spPr>
        <p:txBody>
          <a:bodyPr/>
          <a:lstStyle/>
          <a:p>
            <a:pPr marL="0" indent="0">
              <a:buNone/>
            </a:pPr>
            <a:r>
              <a:rPr lang="en-US" dirty="0"/>
              <a:t>The Development Team consists of developers with all the skills to turn the Product Owner's requirements into a potentially releasable slice of the product by the end of the Sprint </a:t>
            </a:r>
            <a:endParaRPr lang="en-GB" dirty="0"/>
          </a:p>
          <a:p>
            <a:pPr lvl="1"/>
            <a:r>
              <a:rPr lang="en-GB" dirty="0"/>
              <a:t>Cross-functional – 3 to 9 people</a:t>
            </a:r>
          </a:p>
          <a:p>
            <a:pPr lvl="1"/>
            <a:r>
              <a:rPr lang="en-GB" dirty="0"/>
              <a:t>Self-empowering</a:t>
            </a:r>
          </a:p>
          <a:p>
            <a:pPr lvl="1"/>
            <a:r>
              <a:rPr lang="en-GB" dirty="0"/>
              <a:t>Organises itself and its work</a:t>
            </a:r>
          </a:p>
          <a:p>
            <a:pPr lvl="1"/>
            <a:r>
              <a:rPr lang="en-GB" dirty="0"/>
              <a:t>Dedicated</a:t>
            </a:r>
          </a:p>
          <a:p>
            <a:pPr lvl="1"/>
            <a:r>
              <a:rPr lang="en-GB" dirty="0"/>
              <a:t>Committed</a:t>
            </a:r>
          </a:p>
          <a:p>
            <a:endParaRPr lang="en-GB" dirty="0"/>
          </a:p>
          <a:p>
            <a:pPr marL="0" indent="0">
              <a:buNone/>
            </a:pPr>
            <a:r>
              <a:rPr lang="en-GB" dirty="0"/>
              <a:t>Programmer, tester, DBA, Designer, Architect, etc.</a:t>
            </a:r>
          </a:p>
        </p:txBody>
      </p:sp>
      <p:sp>
        <p:nvSpPr>
          <p:cNvPr id="6" name="Title 3"/>
          <p:cNvSpPr>
            <a:spLocks noGrp="1"/>
          </p:cNvSpPr>
          <p:nvPr>
            <p:ph type="title"/>
          </p:nvPr>
        </p:nvSpPr>
        <p:spPr>
          <a:xfrm>
            <a:off x="414000" y="1036800"/>
            <a:ext cx="9126000" cy="626400"/>
          </a:xfrm>
        </p:spPr>
        <p:txBody>
          <a:bodyPr>
            <a:normAutofit fontScale="90000"/>
          </a:bodyPr>
          <a:lstStyle/>
          <a:p>
            <a:r>
              <a:rPr lang="en-GB" dirty="0"/>
              <a:t>Role – Developer (Development team)</a:t>
            </a:r>
          </a:p>
        </p:txBody>
      </p:sp>
      <p:pic>
        <p:nvPicPr>
          <p:cNvPr id="7" name="Content Placeholder 5"/>
          <p:cNvPicPr>
            <a:picLocks noGrp="1" noChangeAspect="1"/>
          </p:cNvPicPr>
          <p:nvPr>
            <p:ph sz="quarter" idx="16"/>
          </p:nvPr>
        </p:nvPicPr>
        <p:blipFill rotWithShape="1">
          <a:blip r:embed="rId3" cstate="print">
            <a:extLst>
              <a:ext uri="{28A0092B-C50C-407E-A947-70E740481C1C}">
                <a14:useLocalDpi xmlns:a14="http://schemas.microsoft.com/office/drawing/2010/main" val="0"/>
              </a:ext>
            </a:extLst>
          </a:blip>
          <a:srcRect l="3243" r="5946"/>
          <a:stretch/>
        </p:blipFill>
        <p:spPr>
          <a:xfrm>
            <a:off x="6388100" y="2631878"/>
            <a:ext cx="5463818" cy="3387921"/>
          </a:xfrm>
        </p:spPr>
      </p:pic>
    </p:spTree>
    <p:extLst>
      <p:ext uri="{BB962C8B-B14F-4D97-AF65-F5344CB8AC3E}">
        <p14:creationId xmlns:p14="http://schemas.microsoft.com/office/powerpoint/2010/main" val="1134189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Scrum values</a:t>
            </a:r>
          </a:p>
        </p:txBody>
      </p:sp>
      <p:graphicFrame>
        <p:nvGraphicFramePr>
          <p:cNvPr id="4" name="Table 3"/>
          <p:cNvGraphicFramePr>
            <a:graphicFrameLocks noGrp="1"/>
          </p:cNvGraphicFramePr>
          <p:nvPr>
            <p:extLst>
              <p:ext uri="{D42A27DB-BD31-4B8C-83A1-F6EECF244321}">
                <p14:modId xmlns:p14="http://schemas.microsoft.com/office/powerpoint/2010/main" val="2731509829"/>
              </p:ext>
            </p:extLst>
          </p:nvPr>
        </p:nvGraphicFramePr>
        <p:xfrm>
          <a:off x="1604432" y="1929600"/>
          <a:ext cx="8983137" cy="4546798"/>
        </p:xfrm>
        <a:graphic>
          <a:graphicData uri="http://schemas.openxmlformats.org/drawingml/2006/table">
            <a:tbl>
              <a:tblPr firstRow="1" bandRow="1">
                <a:tableStyleId>{5C22544A-7EE6-4342-B048-85BDC9FD1C3A}</a:tableStyleId>
              </a:tblPr>
              <a:tblGrid>
                <a:gridCol w="3563584">
                  <a:extLst>
                    <a:ext uri="{9D8B030D-6E8A-4147-A177-3AD203B41FA5}">
                      <a16:colId xmlns:a16="http://schemas.microsoft.com/office/drawing/2014/main" val="20000"/>
                    </a:ext>
                  </a:extLst>
                </a:gridCol>
                <a:gridCol w="5419553">
                  <a:extLst>
                    <a:ext uri="{9D8B030D-6E8A-4147-A177-3AD203B41FA5}">
                      <a16:colId xmlns:a16="http://schemas.microsoft.com/office/drawing/2014/main" val="20001"/>
                    </a:ext>
                  </a:extLst>
                </a:gridCol>
              </a:tblGrid>
              <a:tr h="383718">
                <a:tc>
                  <a:txBody>
                    <a:bodyPr/>
                    <a:lstStyle/>
                    <a:p>
                      <a:r>
                        <a:rPr lang="en-GB" dirty="0"/>
                        <a:t>Value</a:t>
                      </a:r>
                    </a:p>
                  </a:txBody>
                  <a:tcPr/>
                </a:tc>
                <a:tc>
                  <a:txBody>
                    <a:bodyPr/>
                    <a:lstStyle/>
                    <a:p>
                      <a:r>
                        <a:rPr lang="en-GB" dirty="0"/>
                        <a:t>Meaning</a:t>
                      </a:r>
                    </a:p>
                  </a:txBody>
                  <a:tcPr/>
                </a:tc>
                <a:extLst>
                  <a:ext uri="{0D108BD9-81ED-4DB2-BD59-A6C34878D82A}">
                    <a16:rowId xmlns:a16="http://schemas.microsoft.com/office/drawing/2014/main" val="10000"/>
                  </a:ext>
                </a:extLst>
              </a:tr>
              <a:tr h="662308">
                <a:tc>
                  <a:txBody>
                    <a:bodyPr/>
                    <a:lstStyle/>
                    <a:p>
                      <a:r>
                        <a:rPr lang="en-GB" dirty="0"/>
                        <a:t>Courage</a:t>
                      </a:r>
                    </a:p>
                    <a:p>
                      <a:endParaRPr lang="en-GB" dirty="0"/>
                    </a:p>
                  </a:txBody>
                  <a:tcPr/>
                </a:tc>
                <a:tc>
                  <a:txBody>
                    <a:bodyPr/>
                    <a:lstStyle/>
                    <a:p>
                      <a:r>
                        <a:rPr lang="en-GB" sz="1800" b="0" i="0" kern="1200" dirty="0">
                          <a:solidFill>
                            <a:schemeClr val="dk1"/>
                          </a:solidFill>
                          <a:effectLst/>
                          <a:latin typeface="+mn-lt"/>
                          <a:ea typeface="+mn-ea"/>
                          <a:cs typeface="+mn-cs"/>
                        </a:rPr>
                        <a:t>Committing yourself to the team and Sprint Goal.</a:t>
                      </a:r>
                      <a:endParaRPr lang="en-GB" dirty="0"/>
                    </a:p>
                  </a:txBody>
                  <a:tcPr/>
                </a:tc>
                <a:extLst>
                  <a:ext uri="{0D108BD9-81ED-4DB2-BD59-A6C34878D82A}">
                    <a16:rowId xmlns:a16="http://schemas.microsoft.com/office/drawing/2014/main" val="10001"/>
                  </a:ext>
                </a:extLst>
              </a:tr>
              <a:tr h="662308">
                <a:tc>
                  <a:txBody>
                    <a:bodyPr/>
                    <a:lstStyle/>
                    <a:p>
                      <a:r>
                        <a:rPr lang="en-GB" dirty="0"/>
                        <a:t>Focus</a:t>
                      </a:r>
                    </a:p>
                    <a:p>
                      <a:endParaRPr lang="en-GB" dirty="0"/>
                    </a:p>
                  </a:txBody>
                  <a:tcPr/>
                </a:tc>
                <a:tc>
                  <a:txBody>
                    <a:bodyPr/>
                    <a:lstStyle/>
                    <a:p>
                      <a:r>
                        <a:rPr lang="en-GB" sz="1800" b="0" i="0" kern="1200" dirty="0">
                          <a:solidFill>
                            <a:schemeClr val="dk1"/>
                          </a:solidFill>
                          <a:effectLst/>
                          <a:latin typeface="+mn-lt"/>
                          <a:ea typeface="+mn-ea"/>
                          <a:cs typeface="+mn-cs"/>
                        </a:rPr>
                        <a:t>Being focused on the sprint and its goal.</a:t>
                      </a:r>
                      <a:endParaRPr lang="en-GB" dirty="0"/>
                    </a:p>
                  </a:txBody>
                  <a:tcPr/>
                </a:tc>
                <a:extLst>
                  <a:ext uri="{0D108BD9-81ED-4DB2-BD59-A6C34878D82A}">
                    <a16:rowId xmlns:a16="http://schemas.microsoft.com/office/drawing/2014/main" val="10002"/>
                  </a:ext>
                </a:extLst>
              </a:tr>
              <a:tr h="662308">
                <a:tc>
                  <a:txBody>
                    <a:bodyPr/>
                    <a:lstStyle/>
                    <a:p>
                      <a:r>
                        <a:rPr lang="en-GB" dirty="0"/>
                        <a:t>Commitment</a:t>
                      </a:r>
                    </a:p>
                    <a:p>
                      <a:endParaRPr lang="en-GB" dirty="0"/>
                    </a:p>
                  </a:txBody>
                  <a:tcPr/>
                </a:tc>
                <a:tc>
                  <a:txBody>
                    <a:bodyPr/>
                    <a:lstStyle/>
                    <a:p>
                      <a:r>
                        <a:rPr lang="en-GB" sz="1800" b="0" i="0" kern="1200" dirty="0">
                          <a:solidFill>
                            <a:schemeClr val="dk1"/>
                          </a:solidFill>
                          <a:effectLst/>
                          <a:latin typeface="+mn-lt"/>
                          <a:ea typeface="+mn-ea"/>
                          <a:cs typeface="+mn-cs"/>
                        </a:rPr>
                        <a:t>Committing yourself to the team and Sprint Goal.</a:t>
                      </a:r>
                      <a:endParaRPr lang="en-GB" dirty="0"/>
                    </a:p>
                  </a:txBody>
                  <a:tcPr/>
                </a:tc>
                <a:extLst>
                  <a:ext uri="{0D108BD9-81ED-4DB2-BD59-A6C34878D82A}">
                    <a16:rowId xmlns:a16="http://schemas.microsoft.com/office/drawing/2014/main" val="10003"/>
                  </a:ext>
                </a:extLst>
              </a:tr>
              <a:tr h="1230001">
                <a:tc>
                  <a:txBody>
                    <a:bodyPr/>
                    <a:lstStyle/>
                    <a:p>
                      <a:r>
                        <a:rPr lang="en-GB" dirty="0"/>
                        <a:t>Respect</a:t>
                      </a:r>
                    </a:p>
                    <a:p>
                      <a:endParaRPr lang="en-GB" dirty="0"/>
                    </a:p>
                  </a:txBody>
                  <a:tcPr/>
                </a:tc>
                <a:tc>
                  <a:txBody>
                    <a:bodyPr/>
                    <a:lstStyle/>
                    <a:p>
                      <a:r>
                        <a:rPr lang="en-GB" sz="1800" b="0" i="0" kern="1200" dirty="0">
                          <a:solidFill>
                            <a:schemeClr val="dk1"/>
                          </a:solidFill>
                          <a:effectLst/>
                          <a:latin typeface="+mn-lt"/>
                          <a:ea typeface="+mn-ea"/>
                          <a:cs typeface="+mn-cs"/>
                        </a:rPr>
                        <a:t>Helping people to learn the things that you are good at and not judging the things that others aren’t good at.</a:t>
                      </a:r>
                    </a:p>
                    <a:p>
                      <a:endParaRPr lang="en-GB" dirty="0"/>
                    </a:p>
                  </a:txBody>
                  <a:tcPr/>
                </a:tc>
                <a:extLst>
                  <a:ext uri="{0D108BD9-81ED-4DB2-BD59-A6C34878D82A}">
                    <a16:rowId xmlns:a16="http://schemas.microsoft.com/office/drawing/2014/main" val="10004"/>
                  </a:ext>
                </a:extLst>
              </a:tr>
              <a:tr h="946155">
                <a:tc>
                  <a:txBody>
                    <a:bodyPr/>
                    <a:lstStyle/>
                    <a:p>
                      <a:r>
                        <a:rPr lang="en-GB" dirty="0"/>
                        <a:t>Openness</a:t>
                      </a:r>
                    </a:p>
                    <a:p>
                      <a:endParaRPr lang="en-GB" dirty="0"/>
                    </a:p>
                  </a:txBody>
                  <a:tcPr/>
                </a:tc>
                <a:tc>
                  <a:txBody>
                    <a:bodyPr/>
                    <a:lstStyle/>
                    <a:p>
                      <a:r>
                        <a:rPr lang="en-GB" sz="1800" b="0" i="0" kern="1200" dirty="0">
                          <a:solidFill>
                            <a:schemeClr val="dk1"/>
                          </a:solidFill>
                          <a:effectLst/>
                          <a:latin typeface="+mn-lt"/>
                          <a:ea typeface="+mn-ea"/>
                          <a:cs typeface="+mn-cs"/>
                        </a:rPr>
                        <a:t>Highlighting when you have challenges and problems that are stopping you from success.</a:t>
                      </a:r>
                    </a:p>
                    <a:p>
                      <a:endParaRPr lang="en-GB"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29737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a:t>The New New Product Development Game</a:t>
            </a:r>
          </a:p>
          <a:p>
            <a:r>
              <a:rPr lang="en-GB" dirty="0"/>
              <a:t>Scrum definition</a:t>
            </a:r>
          </a:p>
          <a:p>
            <a:r>
              <a:rPr lang="en-GB" dirty="0"/>
              <a:t>Scrum framework</a:t>
            </a:r>
          </a:p>
          <a:p>
            <a:r>
              <a:rPr lang="en-GB" dirty="0"/>
              <a:t>Scrum elements</a:t>
            </a:r>
          </a:p>
          <a:p>
            <a:r>
              <a:rPr lang="en-GB" dirty="0"/>
              <a:t>Scrum events</a:t>
            </a:r>
          </a:p>
          <a:p>
            <a:r>
              <a:rPr lang="en-GB" dirty="0"/>
              <a:t>Scrum artefacts</a:t>
            </a:r>
          </a:p>
          <a:p>
            <a:r>
              <a:rPr lang="en-GB" dirty="0"/>
              <a:t>Scrum roles</a:t>
            </a:r>
          </a:p>
          <a:p>
            <a:r>
              <a:rPr lang="en-GB" dirty="0"/>
              <a:t>Scrum values</a:t>
            </a:r>
          </a:p>
          <a:p>
            <a:endParaRPr lang="en-GB" dirty="0"/>
          </a:p>
        </p:txBody>
      </p:sp>
      <p:sp>
        <p:nvSpPr>
          <p:cNvPr id="3" name="Title 2"/>
          <p:cNvSpPr>
            <a:spLocks noGrp="1"/>
          </p:cNvSpPr>
          <p:nvPr>
            <p:ph type="title"/>
          </p:nvPr>
        </p:nvSpPr>
        <p:spPr/>
        <p:txBody>
          <a:bodyPr>
            <a:normAutofit fontScale="90000"/>
          </a:bodyPr>
          <a:lstStyle/>
          <a:p>
            <a:r>
              <a:rPr lang="en-GB" dirty="0"/>
              <a:t>End of section</a:t>
            </a:r>
          </a:p>
        </p:txBody>
      </p:sp>
    </p:spTree>
    <p:extLst>
      <p:ext uri="{BB962C8B-B14F-4D97-AF65-F5344CB8AC3E}">
        <p14:creationId xmlns:p14="http://schemas.microsoft.com/office/powerpoint/2010/main" val="205166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normAutofit/>
          </a:bodyPr>
          <a:lstStyle/>
          <a:p>
            <a:r>
              <a:rPr lang="en-US" altLang="en-US" dirty="0"/>
              <a:t>Working in an Agile team</a:t>
            </a:r>
          </a:p>
        </p:txBody>
      </p:sp>
      <p:sp>
        <p:nvSpPr>
          <p:cNvPr id="8" name="Subtitle 7"/>
          <p:cNvSpPr>
            <a:spLocks noGrp="1"/>
          </p:cNvSpPr>
          <p:nvPr>
            <p:ph type="subTitle" idx="1"/>
          </p:nvPr>
        </p:nvSpPr>
        <p:spPr/>
        <p:txBody>
          <a:bodyPr/>
          <a:lstStyle/>
          <a:p>
            <a:r>
              <a:rPr lang="en-US" altLang="en-US" dirty="0"/>
              <a:t>Understanding Scrum</a:t>
            </a:r>
          </a:p>
          <a:p>
            <a:endParaRPr lang="en-GB" dirty="0"/>
          </a:p>
        </p:txBody>
      </p:sp>
    </p:spTree>
    <p:extLst>
      <p:ext uri="{BB962C8B-B14F-4D97-AF65-F5344CB8AC3E}">
        <p14:creationId xmlns:p14="http://schemas.microsoft.com/office/powerpoint/2010/main" val="893429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a:t>Working software</a:t>
            </a:r>
          </a:p>
          <a:p>
            <a:r>
              <a:rPr lang="en-GB" dirty="0"/>
              <a:t>Monitoring progress</a:t>
            </a:r>
          </a:p>
          <a:p>
            <a:r>
              <a:rPr lang="en-GB" dirty="0"/>
              <a:t>Velocity</a:t>
            </a:r>
          </a:p>
          <a:p>
            <a:r>
              <a:rPr lang="en-GB" dirty="0"/>
              <a:t>Burndown charts</a:t>
            </a:r>
          </a:p>
          <a:p>
            <a:r>
              <a:rPr lang="en-GB" dirty="0"/>
              <a:t>Scrum events</a:t>
            </a:r>
          </a:p>
          <a:p>
            <a:r>
              <a:rPr lang="en-GB" dirty="0"/>
              <a:t>The Sprint goal</a:t>
            </a:r>
          </a:p>
          <a:p>
            <a:r>
              <a:rPr lang="en-GB" dirty="0"/>
              <a:t>Definition of Done - DoD</a:t>
            </a:r>
          </a:p>
          <a:p>
            <a:r>
              <a:rPr lang="en-GB" dirty="0"/>
              <a:t>Scrum roles</a:t>
            </a:r>
          </a:p>
          <a:p>
            <a:endParaRPr lang="en-GB" dirty="0"/>
          </a:p>
        </p:txBody>
      </p:sp>
      <p:sp>
        <p:nvSpPr>
          <p:cNvPr id="3" name="Title 2"/>
          <p:cNvSpPr>
            <a:spLocks noGrp="1"/>
          </p:cNvSpPr>
          <p:nvPr>
            <p:ph type="title"/>
          </p:nvPr>
        </p:nvSpPr>
        <p:spPr/>
        <p:txBody>
          <a:bodyPr>
            <a:normAutofit fontScale="90000"/>
          </a:bodyPr>
          <a:lstStyle/>
          <a:p>
            <a:r>
              <a:rPr lang="en-GB" dirty="0"/>
              <a:t>Understanding Scrum</a:t>
            </a:r>
          </a:p>
        </p:txBody>
      </p:sp>
    </p:spTree>
    <p:extLst>
      <p:ext uri="{BB962C8B-B14F-4D97-AF65-F5344CB8AC3E}">
        <p14:creationId xmlns:p14="http://schemas.microsoft.com/office/powerpoint/2010/main" val="2102124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Working software</a:t>
            </a:r>
          </a:p>
        </p:txBody>
      </p:sp>
      <p:sp>
        <p:nvSpPr>
          <p:cNvPr id="14" name="Freeform 13"/>
          <p:cNvSpPr/>
          <p:nvPr/>
        </p:nvSpPr>
        <p:spPr>
          <a:xfrm>
            <a:off x="2057398" y="1836502"/>
            <a:ext cx="2539340" cy="4343400"/>
          </a:xfrm>
          <a:custGeom>
            <a:avLst/>
            <a:gdLst>
              <a:gd name="connsiteX0" fmla="*/ 0 w 2688282"/>
              <a:gd name="connsiteY0" fmla="*/ 268828 h 4343400"/>
              <a:gd name="connsiteX1" fmla="*/ 268828 w 2688282"/>
              <a:gd name="connsiteY1" fmla="*/ 0 h 4343400"/>
              <a:gd name="connsiteX2" fmla="*/ 2419454 w 2688282"/>
              <a:gd name="connsiteY2" fmla="*/ 0 h 4343400"/>
              <a:gd name="connsiteX3" fmla="*/ 2688282 w 2688282"/>
              <a:gd name="connsiteY3" fmla="*/ 268828 h 4343400"/>
              <a:gd name="connsiteX4" fmla="*/ 2688282 w 2688282"/>
              <a:gd name="connsiteY4" fmla="*/ 4074572 h 4343400"/>
              <a:gd name="connsiteX5" fmla="*/ 2419454 w 2688282"/>
              <a:gd name="connsiteY5" fmla="*/ 4343400 h 4343400"/>
              <a:gd name="connsiteX6" fmla="*/ 268828 w 2688282"/>
              <a:gd name="connsiteY6" fmla="*/ 4343400 h 4343400"/>
              <a:gd name="connsiteX7" fmla="*/ 0 w 2688282"/>
              <a:gd name="connsiteY7" fmla="*/ 4074572 h 4343400"/>
              <a:gd name="connsiteX8" fmla="*/ 0 w 2688282"/>
              <a:gd name="connsiteY8" fmla="*/ 268828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282" h="4343400">
                <a:moveTo>
                  <a:pt x="0" y="268828"/>
                </a:moveTo>
                <a:cubicBezTo>
                  <a:pt x="0" y="120358"/>
                  <a:pt x="120358" y="0"/>
                  <a:pt x="268828" y="0"/>
                </a:cubicBezTo>
                <a:lnTo>
                  <a:pt x="2419454" y="0"/>
                </a:lnTo>
                <a:cubicBezTo>
                  <a:pt x="2567924" y="0"/>
                  <a:pt x="2688282" y="120358"/>
                  <a:pt x="2688282" y="268828"/>
                </a:cubicBezTo>
                <a:lnTo>
                  <a:pt x="2688282" y="4074572"/>
                </a:lnTo>
                <a:cubicBezTo>
                  <a:pt x="2688282" y="4223042"/>
                  <a:pt x="2567924" y="4343400"/>
                  <a:pt x="2419454" y="4343400"/>
                </a:cubicBezTo>
                <a:lnTo>
                  <a:pt x="268828" y="4343400"/>
                </a:lnTo>
                <a:cubicBezTo>
                  <a:pt x="120358" y="4343400"/>
                  <a:pt x="0" y="4223042"/>
                  <a:pt x="0" y="4074572"/>
                </a:cubicBezTo>
                <a:lnTo>
                  <a:pt x="0" y="268828"/>
                </a:lnTo>
                <a:close/>
              </a:path>
            </a:pathLst>
          </a:custGeom>
          <a:solidFill>
            <a:schemeClr val="tx2">
              <a:lumMod val="60000"/>
              <a:lumOff val="40000"/>
            </a:schemeClr>
          </a:solidFill>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851152" rIns="113792" bIns="982472" numCol="1" spcCol="1270" anchor="t" anchorCtr="0">
            <a:noAutofit/>
          </a:bodyPr>
          <a:lstStyle/>
          <a:p>
            <a:pPr marL="115888" defTabSz="711200">
              <a:lnSpc>
                <a:spcPct val="113000"/>
              </a:lnSpc>
              <a:spcAft>
                <a:spcPts val="600"/>
              </a:spcAft>
            </a:pPr>
            <a:r>
              <a:rPr lang="en-GB" sz="1700" dirty="0">
                <a:solidFill>
                  <a:schemeClr val="bg1"/>
                </a:solidFill>
                <a:latin typeface="Arial" pitchFamily="34" charset="0"/>
                <a:cs typeface="Arial" pitchFamily="34" charset="0"/>
              </a:rPr>
              <a:t>Working software </a:t>
            </a:r>
            <a:r>
              <a:rPr lang="en-GB" sz="1700" b="1" dirty="0">
                <a:solidFill>
                  <a:schemeClr val="bg1"/>
                </a:solidFill>
                <a:latin typeface="Arial" pitchFamily="34" charset="0"/>
                <a:cs typeface="Arial" pitchFamily="34" charset="0"/>
              </a:rPr>
              <a:t>encourages feedback </a:t>
            </a:r>
            <a:r>
              <a:rPr lang="en-GB" sz="1700" dirty="0">
                <a:solidFill>
                  <a:schemeClr val="bg1"/>
                </a:solidFill>
                <a:latin typeface="Arial" pitchFamily="34" charset="0"/>
                <a:cs typeface="Arial" pitchFamily="34" charset="0"/>
              </a:rPr>
              <a:t>– when users can see and touch the product they can immediately tell if it is what they want.</a:t>
            </a:r>
            <a:endParaRPr lang="en-US" sz="1700" dirty="0">
              <a:solidFill>
                <a:schemeClr val="bg1"/>
              </a:solidFill>
              <a:latin typeface="Arial" pitchFamily="34" charset="0"/>
              <a:cs typeface="Arial" pitchFamily="34" charset="0"/>
            </a:endParaRPr>
          </a:p>
        </p:txBody>
      </p:sp>
      <p:sp>
        <p:nvSpPr>
          <p:cNvPr id="16" name="Freeform 15"/>
          <p:cNvSpPr/>
          <p:nvPr/>
        </p:nvSpPr>
        <p:spPr>
          <a:xfrm>
            <a:off x="4826329" y="1836502"/>
            <a:ext cx="2539340" cy="4343400"/>
          </a:xfrm>
          <a:custGeom>
            <a:avLst/>
            <a:gdLst>
              <a:gd name="connsiteX0" fmla="*/ 0 w 2688282"/>
              <a:gd name="connsiteY0" fmla="*/ 268828 h 4343400"/>
              <a:gd name="connsiteX1" fmla="*/ 268828 w 2688282"/>
              <a:gd name="connsiteY1" fmla="*/ 0 h 4343400"/>
              <a:gd name="connsiteX2" fmla="*/ 2419454 w 2688282"/>
              <a:gd name="connsiteY2" fmla="*/ 0 h 4343400"/>
              <a:gd name="connsiteX3" fmla="*/ 2688282 w 2688282"/>
              <a:gd name="connsiteY3" fmla="*/ 268828 h 4343400"/>
              <a:gd name="connsiteX4" fmla="*/ 2688282 w 2688282"/>
              <a:gd name="connsiteY4" fmla="*/ 4074572 h 4343400"/>
              <a:gd name="connsiteX5" fmla="*/ 2419454 w 2688282"/>
              <a:gd name="connsiteY5" fmla="*/ 4343400 h 4343400"/>
              <a:gd name="connsiteX6" fmla="*/ 268828 w 2688282"/>
              <a:gd name="connsiteY6" fmla="*/ 4343400 h 4343400"/>
              <a:gd name="connsiteX7" fmla="*/ 0 w 2688282"/>
              <a:gd name="connsiteY7" fmla="*/ 4074572 h 4343400"/>
              <a:gd name="connsiteX8" fmla="*/ 0 w 2688282"/>
              <a:gd name="connsiteY8" fmla="*/ 268828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282" h="4343400">
                <a:moveTo>
                  <a:pt x="0" y="268828"/>
                </a:moveTo>
                <a:cubicBezTo>
                  <a:pt x="0" y="120358"/>
                  <a:pt x="120358" y="0"/>
                  <a:pt x="268828" y="0"/>
                </a:cubicBezTo>
                <a:lnTo>
                  <a:pt x="2419454" y="0"/>
                </a:lnTo>
                <a:cubicBezTo>
                  <a:pt x="2567924" y="0"/>
                  <a:pt x="2688282" y="120358"/>
                  <a:pt x="2688282" y="268828"/>
                </a:cubicBezTo>
                <a:lnTo>
                  <a:pt x="2688282" y="4074572"/>
                </a:lnTo>
                <a:cubicBezTo>
                  <a:pt x="2688282" y="4223042"/>
                  <a:pt x="2567924" y="4343400"/>
                  <a:pt x="2419454" y="4343400"/>
                </a:cubicBezTo>
                <a:lnTo>
                  <a:pt x="268828" y="4343400"/>
                </a:lnTo>
                <a:cubicBezTo>
                  <a:pt x="120358" y="4343400"/>
                  <a:pt x="0" y="4223042"/>
                  <a:pt x="0" y="4074572"/>
                </a:cubicBezTo>
                <a:lnTo>
                  <a:pt x="0" y="268828"/>
                </a:lnTo>
                <a:close/>
              </a:path>
            </a:pathLst>
          </a:custGeom>
          <a:solidFill>
            <a:srgbClr val="0070C0"/>
          </a:solidFill>
          <a:effectLst/>
        </p:spPr>
        <p:style>
          <a:lnRef idx="0">
            <a:schemeClr val="lt1">
              <a:hueOff val="0"/>
              <a:satOff val="0"/>
              <a:lumOff val="0"/>
              <a:alphaOff val="0"/>
            </a:schemeClr>
          </a:lnRef>
          <a:fillRef idx="3">
            <a:schemeClr val="accent4">
              <a:hueOff val="-2232385"/>
              <a:satOff val="13449"/>
              <a:lumOff val="1078"/>
              <a:alphaOff val="0"/>
            </a:schemeClr>
          </a:fillRef>
          <a:effectRef idx="2">
            <a:schemeClr val="accent4">
              <a:hueOff val="-2232385"/>
              <a:satOff val="13449"/>
              <a:lumOff val="1078"/>
              <a:alphaOff val="0"/>
            </a:schemeClr>
          </a:effectRef>
          <a:fontRef idx="minor">
            <a:schemeClr val="lt1"/>
          </a:fontRef>
        </p:style>
        <p:txBody>
          <a:bodyPr spcFirstLastPara="0" vert="horz" wrap="square" lIns="113792" tIns="1851152" rIns="113792" bIns="982472" numCol="1" spcCol="1270" anchor="t" anchorCtr="0">
            <a:noAutofit/>
          </a:bodyPr>
          <a:lstStyle/>
          <a:p>
            <a:pPr marL="115888" defTabSz="711200">
              <a:spcAft>
                <a:spcPts val="600"/>
              </a:spcAft>
            </a:pPr>
            <a:r>
              <a:rPr lang="en-GB" sz="1700" dirty="0">
                <a:latin typeface="Arial" pitchFamily="34" charset="0"/>
                <a:cs typeface="Arial" pitchFamily="34" charset="0"/>
              </a:rPr>
              <a:t>Working software helps a team </a:t>
            </a:r>
            <a:r>
              <a:rPr lang="en-GB" sz="1700" b="1" dirty="0">
                <a:latin typeface="Arial" pitchFamily="34" charset="0"/>
                <a:cs typeface="Arial" pitchFamily="34" charset="0"/>
              </a:rPr>
              <a:t>gauge </a:t>
            </a:r>
            <a:br>
              <a:rPr lang="en-GB" sz="1700" b="1" dirty="0">
                <a:latin typeface="Arial" pitchFamily="34" charset="0"/>
                <a:cs typeface="Arial" pitchFamily="34" charset="0"/>
              </a:rPr>
            </a:br>
            <a:r>
              <a:rPr lang="en-GB" sz="1700" b="1" dirty="0">
                <a:latin typeface="Arial" pitchFamily="34" charset="0"/>
                <a:cs typeface="Arial" pitchFamily="34" charset="0"/>
              </a:rPr>
              <a:t>its progress</a:t>
            </a:r>
            <a:r>
              <a:rPr lang="en-GB" sz="1700" dirty="0">
                <a:latin typeface="Arial" pitchFamily="34" charset="0"/>
                <a:cs typeface="Arial" pitchFamily="34" charset="0"/>
              </a:rPr>
              <a:t> – work shown to be complete allows for real progress to be identified.</a:t>
            </a:r>
            <a:endParaRPr lang="en-US" sz="1700" dirty="0">
              <a:latin typeface="Arial" pitchFamily="34" charset="0"/>
              <a:cs typeface="Arial" pitchFamily="34" charset="0"/>
            </a:endParaRPr>
          </a:p>
        </p:txBody>
      </p:sp>
      <p:sp>
        <p:nvSpPr>
          <p:cNvPr id="18" name="Freeform 17"/>
          <p:cNvSpPr/>
          <p:nvPr/>
        </p:nvSpPr>
        <p:spPr>
          <a:xfrm>
            <a:off x="7595260" y="1836502"/>
            <a:ext cx="2539340" cy="4343400"/>
          </a:xfrm>
          <a:custGeom>
            <a:avLst/>
            <a:gdLst>
              <a:gd name="connsiteX0" fmla="*/ 0 w 2688282"/>
              <a:gd name="connsiteY0" fmla="*/ 268828 h 4343400"/>
              <a:gd name="connsiteX1" fmla="*/ 268828 w 2688282"/>
              <a:gd name="connsiteY1" fmla="*/ 0 h 4343400"/>
              <a:gd name="connsiteX2" fmla="*/ 2419454 w 2688282"/>
              <a:gd name="connsiteY2" fmla="*/ 0 h 4343400"/>
              <a:gd name="connsiteX3" fmla="*/ 2688282 w 2688282"/>
              <a:gd name="connsiteY3" fmla="*/ 268828 h 4343400"/>
              <a:gd name="connsiteX4" fmla="*/ 2688282 w 2688282"/>
              <a:gd name="connsiteY4" fmla="*/ 4074572 h 4343400"/>
              <a:gd name="connsiteX5" fmla="*/ 2419454 w 2688282"/>
              <a:gd name="connsiteY5" fmla="*/ 4343400 h 4343400"/>
              <a:gd name="connsiteX6" fmla="*/ 268828 w 2688282"/>
              <a:gd name="connsiteY6" fmla="*/ 4343400 h 4343400"/>
              <a:gd name="connsiteX7" fmla="*/ 0 w 2688282"/>
              <a:gd name="connsiteY7" fmla="*/ 4074572 h 4343400"/>
              <a:gd name="connsiteX8" fmla="*/ 0 w 2688282"/>
              <a:gd name="connsiteY8" fmla="*/ 268828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282" h="4343400">
                <a:moveTo>
                  <a:pt x="0" y="268828"/>
                </a:moveTo>
                <a:cubicBezTo>
                  <a:pt x="0" y="120358"/>
                  <a:pt x="120358" y="0"/>
                  <a:pt x="268828" y="0"/>
                </a:cubicBezTo>
                <a:lnTo>
                  <a:pt x="2419454" y="0"/>
                </a:lnTo>
                <a:cubicBezTo>
                  <a:pt x="2567924" y="0"/>
                  <a:pt x="2688282" y="120358"/>
                  <a:pt x="2688282" y="268828"/>
                </a:cubicBezTo>
                <a:lnTo>
                  <a:pt x="2688282" y="4074572"/>
                </a:lnTo>
                <a:cubicBezTo>
                  <a:pt x="2688282" y="4223042"/>
                  <a:pt x="2567924" y="4343400"/>
                  <a:pt x="2419454" y="4343400"/>
                </a:cubicBezTo>
                <a:lnTo>
                  <a:pt x="268828" y="4343400"/>
                </a:lnTo>
                <a:cubicBezTo>
                  <a:pt x="120358" y="4343400"/>
                  <a:pt x="0" y="4223042"/>
                  <a:pt x="0" y="4074572"/>
                </a:cubicBezTo>
                <a:lnTo>
                  <a:pt x="0" y="268828"/>
                </a:lnTo>
                <a:close/>
              </a:path>
            </a:pathLst>
          </a:custGeom>
          <a:solidFill>
            <a:schemeClr val="accent1">
              <a:lumMod val="75000"/>
            </a:schemeClr>
          </a:solidFill>
          <a:effectLst/>
        </p:spPr>
        <p:style>
          <a:lnRef idx="0">
            <a:schemeClr val="lt1">
              <a:hueOff val="0"/>
              <a:satOff val="0"/>
              <a:lumOff val="0"/>
              <a:alphaOff val="0"/>
            </a:schemeClr>
          </a:lnRef>
          <a:fillRef idx="3">
            <a:schemeClr val="accent4">
              <a:hueOff val="-4464770"/>
              <a:satOff val="26899"/>
              <a:lumOff val="2156"/>
              <a:alphaOff val="0"/>
            </a:schemeClr>
          </a:fillRef>
          <a:effectRef idx="2">
            <a:schemeClr val="accent4">
              <a:hueOff val="-4464770"/>
              <a:satOff val="26899"/>
              <a:lumOff val="2156"/>
              <a:alphaOff val="0"/>
            </a:schemeClr>
          </a:effectRef>
          <a:fontRef idx="minor">
            <a:schemeClr val="lt1"/>
          </a:fontRef>
        </p:style>
        <p:txBody>
          <a:bodyPr spcFirstLastPara="0" vert="horz" wrap="square" lIns="113792" tIns="1851152" rIns="113792" bIns="982472" numCol="1" spcCol="1270" anchor="t" anchorCtr="0">
            <a:noAutofit/>
          </a:bodyPr>
          <a:lstStyle/>
          <a:p>
            <a:pPr marL="115888" defTabSz="711200">
              <a:spcAft>
                <a:spcPts val="600"/>
              </a:spcAft>
            </a:pPr>
            <a:r>
              <a:rPr lang="en-GB" sz="1700" dirty="0">
                <a:latin typeface="Arial" pitchFamily="34" charset="0"/>
                <a:cs typeface="Arial" pitchFamily="34" charset="0"/>
              </a:rPr>
              <a:t>Working software </a:t>
            </a:r>
            <a:r>
              <a:rPr lang="en-GB" sz="1700" b="1" dirty="0">
                <a:latin typeface="Arial" pitchFamily="34" charset="0"/>
                <a:cs typeface="Arial" pitchFamily="34" charset="0"/>
              </a:rPr>
              <a:t>allows product to be shipped early </a:t>
            </a:r>
            <a:r>
              <a:rPr lang="en-GB" sz="1700" dirty="0">
                <a:latin typeface="Arial" pitchFamily="34" charset="0"/>
                <a:cs typeface="Arial" pitchFamily="34" charset="0"/>
              </a:rPr>
              <a:t>if desired – the option to ship early can be very valuable to your customers to allow for markets that change rapidly.</a:t>
            </a:r>
            <a:endParaRPr lang="en-US" sz="1700" dirty="0">
              <a:latin typeface="Arial" pitchFamily="34" charset="0"/>
              <a:cs typeface="Arial" pitchFamily="34" charset="0"/>
            </a:endParaRPr>
          </a:p>
        </p:txBody>
      </p:sp>
      <p:pic>
        <p:nvPicPr>
          <p:cNvPr id="19" name="Picture 1" descr="C:\Users\wpriestley\Desktop\Artwork for MPDMTL.png"/>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5519936" y="2225143"/>
            <a:ext cx="1147390" cy="1178807"/>
          </a:xfrm>
          <a:prstGeom prst="rect">
            <a:avLst/>
          </a:prstGeom>
          <a:noFill/>
        </p:spPr>
      </p:pic>
      <p:pic>
        <p:nvPicPr>
          <p:cNvPr id="20" name="Picture 2" descr="C:\Users\wpriestley\Desktop\Untitled-1.png"/>
          <p:cNvPicPr>
            <a:picLocks noChangeAspect="1" noChangeArrowheads="1"/>
          </p:cNvPicPr>
          <p:nvPr/>
        </p:nvPicPr>
        <p:blipFill>
          <a:blip r:embed="rId4" cstate="print"/>
          <a:srcRect/>
          <a:stretch>
            <a:fillRect/>
          </a:stretch>
        </p:blipFill>
        <p:spPr bwMode="auto">
          <a:xfrm>
            <a:off x="2495600" y="2161784"/>
            <a:ext cx="1512168" cy="1352962"/>
          </a:xfrm>
          <a:prstGeom prst="rect">
            <a:avLst/>
          </a:prstGeom>
          <a:noFill/>
        </p:spPr>
      </p:pic>
      <p:pic>
        <p:nvPicPr>
          <p:cNvPr id="21" name="Picture 3" descr="C:\Users\wpriestley\Desktop\biz_icon_01.png"/>
          <p:cNvPicPr>
            <a:picLocks noChangeAspect="1" noChangeArrowheads="1"/>
          </p:cNvPicPr>
          <p:nvPr/>
        </p:nvPicPr>
        <p:blipFill>
          <a:blip r:embed="rId5" cstate="print"/>
          <a:srcRect/>
          <a:stretch>
            <a:fillRect/>
          </a:stretch>
        </p:blipFill>
        <p:spPr bwMode="auto">
          <a:xfrm>
            <a:off x="8184232" y="2040031"/>
            <a:ext cx="1476874" cy="1417513"/>
          </a:xfrm>
          <a:prstGeom prst="rect">
            <a:avLst/>
          </a:prstGeom>
          <a:noFill/>
        </p:spPr>
      </p:pic>
    </p:spTree>
    <p:extLst>
      <p:ext uri="{BB962C8B-B14F-4D97-AF65-F5344CB8AC3E}">
        <p14:creationId xmlns:p14="http://schemas.microsoft.com/office/powerpoint/2010/main" val="845706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Measurement is for the Development team</a:t>
            </a:r>
          </a:p>
          <a:p>
            <a:endParaRPr lang="en-GB" dirty="0"/>
          </a:p>
          <a:p>
            <a:r>
              <a:rPr lang="en-GB" dirty="0"/>
              <a:t>Determine progress in the Sprint</a:t>
            </a:r>
          </a:p>
          <a:p>
            <a:endParaRPr lang="en-GB" dirty="0"/>
          </a:p>
          <a:p>
            <a:r>
              <a:rPr lang="en-GB" dirty="0"/>
              <a:t>Indicator of team performance</a:t>
            </a:r>
          </a:p>
          <a:p>
            <a:endParaRPr lang="en-GB" dirty="0"/>
          </a:p>
          <a:p>
            <a:r>
              <a:rPr lang="en-GB" dirty="0"/>
              <a:t>Many techniques:</a:t>
            </a:r>
          </a:p>
          <a:p>
            <a:pPr lvl="1"/>
            <a:r>
              <a:rPr lang="en-GB" dirty="0"/>
              <a:t>Burndown charts</a:t>
            </a:r>
          </a:p>
          <a:p>
            <a:pPr lvl="1"/>
            <a:r>
              <a:rPr lang="en-GB" dirty="0"/>
              <a:t>Kanban boards</a:t>
            </a:r>
          </a:p>
          <a:p>
            <a:pPr lvl="1"/>
            <a:r>
              <a:rPr lang="en-GB" dirty="0"/>
              <a:t>Etc.</a:t>
            </a:r>
          </a:p>
        </p:txBody>
      </p:sp>
      <p:sp>
        <p:nvSpPr>
          <p:cNvPr id="4" name="Title 3"/>
          <p:cNvSpPr>
            <a:spLocks noGrp="1"/>
          </p:cNvSpPr>
          <p:nvPr>
            <p:ph type="title"/>
          </p:nvPr>
        </p:nvSpPr>
        <p:spPr/>
        <p:txBody>
          <a:bodyPr>
            <a:normAutofit fontScale="90000"/>
          </a:bodyPr>
          <a:lstStyle/>
          <a:p>
            <a:r>
              <a:rPr lang="en-GB" dirty="0"/>
              <a:t>Monitoring progress</a:t>
            </a:r>
          </a:p>
        </p:txBody>
      </p:sp>
      <p:pic>
        <p:nvPicPr>
          <p:cNvPr id="6" name="Content Placeholder 4"/>
          <p:cNvPicPr>
            <a:picLocks noChangeAspect="1"/>
          </p:cNvPicPr>
          <p:nvPr/>
        </p:nvPicPr>
        <p:blipFill rotWithShape="1">
          <a:blip r:embed="rId3"/>
          <a:srcRect l="9508" t="15575" r="14594"/>
          <a:stretch/>
        </p:blipFill>
        <p:spPr>
          <a:xfrm>
            <a:off x="5438549" y="2370667"/>
            <a:ext cx="6339451" cy="3450533"/>
          </a:xfrm>
          <a:prstGeom prst="rect">
            <a:avLst/>
          </a:prstGeom>
          <a:ln w="3175">
            <a:solidFill>
              <a:schemeClr val="bg1">
                <a:lumMod val="75000"/>
              </a:schemeClr>
            </a:solidFill>
          </a:ln>
        </p:spPr>
      </p:pic>
    </p:spTree>
    <p:extLst>
      <p:ext uri="{BB962C8B-B14F-4D97-AF65-F5344CB8AC3E}">
        <p14:creationId xmlns:p14="http://schemas.microsoft.com/office/powerpoint/2010/main" val="1757144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14000" y="1929600"/>
            <a:ext cx="4602843" cy="4546800"/>
          </a:xfrm>
        </p:spPr>
        <p:txBody>
          <a:bodyPr/>
          <a:lstStyle/>
          <a:p>
            <a:r>
              <a:rPr lang="en-GB" dirty="0"/>
              <a:t>Embrace change</a:t>
            </a:r>
          </a:p>
          <a:p>
            <a:r>
              <a:rPr lang="en-GB" dirty="0"/>
              <a:t>Iterative</a:t>
            </a:r>
          </a:p>
          <a:p>
            <a:r>
              <a:rPr lang="en-GB" dirty="0"/>
              <a:t>Empirical</a:t>
            </a:r>
          </a:p>
          <a:p>
            <a:r>
              <a:rPr lang="en-GB" dirty="0"/>
              <a:t>Incremental</a:t>
            </a:r>
          </a:p>
          <a:p>
            <a:r>
              <a:rPr lang="en-GB" dirty="0"/>
              <a:t>Self organising teams</a:t>
            </a:r>
          </a:p>
          <a:p>
            <a:r>
              <a:rPr lang="en-GB" dirty="0"/>
              <a:t>Empowered</a:t>
            </a:r>
          </a:p>
          <a:p>
            <a:r>
              <a:rPr lang="en-GB" dirty="0"/>
              <a:t>Fail fast</a:t>
            </a:r>
          </a:p>
          <a:p>
            <a:r>
              <a:rPr lang="en-GB" dirty="0"/>
              <a:t>Feedback</a:t>
            </a:r>
          </a:p>
          <a:p>
            <a:r>
              <a:rPr lang="en-GB" dirty="0"/>
              <a:t>and more…</a:t>
            </a:r>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fontScale="90000"/>
          </a:bodyPr>
          <a:lstStyle/>
          <a:p>
            <a:r>
              <a:rPr lang="en-GB" dirty="0"/>
              <a:t>The essence of Agile</a:t>
            </a:r>
          </a:p>
        </p:txBody>
      </p:sp>
      <p:pic>
        <p:nvPicPr>
          <p:cNvPr id="1026" name="Picture 2" descr="Chemistry, School, Color, Bottles, 3D, Blender"/>
          <p:cNvPicPr>
            <a:picLocks noChangeAspect="1" noChangeArrowheads="1"/>
          </p:cNvPicPr>
          <p:nvPr/>
        </p:nvPicPr>
        <p:blipFill rotWithShape="1">
          <a:blip r:embed="rId3">
            <a:extLst>
              <a:ext uri="{28A0092B-C50C-407E-A947-70E740481C1C}">
                <a14:useLocalDpi xmlns:a14="http://schemas.microsoft.com/office/drawing/2010/main" val="0"/>
              </a:ext>
            </a:extLst>
          </a:blip>
          <a:srcRect l="8014" t="375" r="8004" b="-375"/>
          <a:stretch/>
        </p:blipFill>
        <p:spPr bwMode="auto">
          <a:xfrm>
            <a:off x="5016842" y="2018434"/>
            <a:ext cx="6801957" cy="4555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3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13999" y="1929600"/>
            <a:ext cx="7171340" cy="4546800"/>
          </a:xfrm>
        </p:spPr>
        <p:txBody>
          <a:bodyPr/>
          <a:lstStyle/>
          <a:p>
            <a:r>
              <a:rPr lang="en-GB" dirty="0"/>
              <a:t>Velocity = amount of work the team is able to get </a:t>
            </a:r>
            <a:r>
              <a:rPr lang="en-GB" b="1" dirty="0"/>
              <a:t>done</a:t>
            </a:r>
            <a:r>
              <a:rPr lang="en-GB" dirty="0"/>
              <a:t> in one Sprint</a:t>
            </a:r>
          </a:p>
          <a:p>
            <a:endParaRPr lang="en-GB" dirty="0"/>
          </a:p>
          <a:p>
            <a:r>
              <a:rPr lang="en-GB" dirty="0"/>
              <a:t>Based on experience from previous sprints (estimated for first few sprints)</a:t>
            </a:r>
          </a:p>
          <a:p>
            <a:endParaRPr lang="en-GB" dirty="0"/>
          </a:p>
          <a:p>
            <a:r>
              <a:rPr lang="en-GB" dirty="0"/>
              <a:t>Can be measured in:</a:t>
            </a:r>
          </a:p>
          <a:p>
            <a:pPr lvl="1"/>
            <a:r>
              <a:rPr lang="en-GB" dirty="0"/>
              <a:t>Ideal days</a:t>
            </a:r>
          </a:p>
          <a:p>
            <a:pPr lvl="1"/>
            <a:r>
              <a:rPr lang="en-GB" dirty="0"/>
              <a:t>Story points</a:t>
            </a:r>
          </a:p>
          <a:p>
            <a:endParaRPr lang="en-GB" dirty="0"/>
          </a:p>
          <a:p>
            <a:r>
              <a:rPr lang="en-GB" dirty="0"/>
              <a:t>Helps improve estimation over length of project</a:t>
            </a:r>
          </a:p>
          <a:p>
            <a:endParaRPr lang="en-GB" dirty="0"/>
          </a:p>
        </p:txBody>
      </p:sp>
      <p:sp>
        <p:nvSpPr>
          <p:cNvPr id="4" name="Title 3"/>
          <p:cNvSpPr>
            <a:spLocks noGrp="1"/>
          </p:cNvSpPr>
          <p:nvPr>
            <p:ph type="title"/>
          </p:nvPr>
        </p:nvSpPr>
        <p:spPr/>
        <p:txBody>
          <a:bodyPr>
            <a:normAutofit fontScale="90000"/>
          </a:bodyPr>
          <a:lstStyle/>
          <a:p>
            <a:r>
              <a:rPr lang="en-GB" dirty="0"/>
              <a:t>Velocity</a:t>
            </a:r>
          </a:p>
        </p:txBody>
      </p:sp>
      <p:pic>
        <p:nvPicPr>
          <p:cNvPr id="5" name="Content Placeholder 4" descr="postido2.jpg"/>
          <p:cNvPicPr>
            <a:picLocks noGrp="1" noChangeAspect="1"/>
          </p:cNvPicPr>
          <p:nvPr>
            <p:ph sz="quarter" idx="16"/>
          </p:nvPr>
        </p:nvPicPr>
        <p:blipFill>
          <a:blip r:embed="rId3" cstate="email"/>
          <a:srcRect/>
          <a:stretch>
            <a:fillRect/>
          </a:stretch>
        </p:blipFill>
        <p:spPr>
          <a:xfrm>
            <a:off x="7585339" y="1929600"/>
            <a:ext cx="4381500" cy="3429000"/>
          </a:xfrm>
          <a:prstGeom prst="rect">
            <a:avLst/>
          </a:prstGeom>
        </p:spPr>
      </p:pic>
    </p:spTree>
    <p:extLst>
      <p:ext uri="{BB962C8B-B14F-4D97-AF65-F5344CB8AC3E}">
        <p14:creationId xmlns:p14="http://schemas.microsoft.com/office/powerpoint/2010/main" val="3740263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Velocity is NOT capability</a:t>
            </a:r>
          </a:p>
        </p:txBody>
      </p:sp>
      <p:grpSp>
        <p:nvGrpSpPr>
          <p:cNvPr id="7" name="Group 12"/>
          <p:cNvGrpSpPr/>
          <p:nvPr/>
        </p:nvGrpSpPr>
        <p:grpSpPr>
          <a:xfrm>
            <a:off x="8723367" y="2843555"/>
            <a:ext cx="2582128" cy="2359152"/>
            <a:chOff x="381000" y="3543300"/>
            <a:chExt cx="2582128" cy="2359152"/>
          </a:xfrm>
        </p:grpSpPr>
        <p:sp>
          <p:nvSpPr>
            <p:cNvPr id="8" name="Rounded Rectangle 17"/>
            <p:cNvSpPr/>
            <p:nvPr/>
          </p:nvSpPr>
          <p:spPr>
            <a:xfrm>
              <a:off x="381000" y="3543300"/>
              <a:ext cx="2582128" cy="2359152"/>
            </a:xfrm>
            <a:prstGeom prst="roundRect">
              <a:avLst>
                <a:gd name="adj" fmla="val 2425"/>
              </a:avLst>
            </a:prstGeom>
            <a:solidFill>
              <a:schemeClr val="accent1">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t"/>
            <a:lstStyle/>
            <a:p>
              <a:pPr marL="406400" lvl="2" indent="-290513">
                <a:lnSpc>
                  <a:spcPct val="113000"/>
                </a:lnSpc>
                <a:spcBef>
                  <a:spcPts val="400"/>
                </a:spcBef>
                <a:spcAft>
                  <a:spcPts val="600"/>
                </a:spcAft>
                <a:buClr>
                  <a:srgbClr val="6D96C8"/>
                </a:buClr>
                <a:buSzPct val="100000"/>
                <a:buFont typeface="Wingdings" pitchFamily="2" charset="2"/>
                <a:buChar char="§"/>
              </a:pPr>
              <a:endParaRPr lang="en-US" sz="2000" dirty="0">
                <a:solidFill>
                  <a:schemeClr val="tx1"/>
                </a:solidFill>
                <a:latin typeface="Arial" pitchFamily="34" charset="0"/>
                <a:cs typeface="Arial" pitchFamily="34" charset="0"/>
              </a:endParaRPr>
            </a:p>
            <a:p>
              <a:pPr marL="406400" lvl="2" indent="-290513">
                <a:lnSpc>
                  <a:spcPct val="113000"/>
                </a:lnSpc>
                <a:spcBef>
                  <a:spcPts val="400"/>
                </a:spcBef>
                <a:spcAft>
                  <a:spcPts val="600"/>
                </a:spcAft>
                <a:buClr>
                  <a:srgbClr val="6D96C8"/>
                </a:buClr>
                <a:buSzPct val="100000"/>
                <a:buFont typeface="Wingdings" pitchFamily="2" charset="2"/>
                <a:buChar char="§"/>
              </a:pPr>
              <a:endParaRPr lang="en-US" sz="1050" dirty="0">
                <a:solidFill>
                  <a:schemeClr val="tx1"/>
                </a:solidFill>
                <a:latin typeface="Arial" pitchFamily="34" charset="0"/>
                <a:cs typeface="Arial" pitchFamily="34" charset="0"/>
              </a:endParaRPr>
            </a:p>
            <a:p>
              <a:pPr marL="406400" lvl="2" indent="-290513">
                <a:spcBef>
                  <a:spcPts val="1200"/>
                </a:spcBef>
                <a:spcAft>
                  <a:spcPts val="0"/>
                </a:spcAft>
                <a:buClr>
                  <a:schemeClr val="tx1"/>
                </a:buClr>
                <a:buSzPct val="100000"/>
                <a:buFont typeface="Wingdings" pitchFamily="2" charset="2"/>
                <a:buChar char="§"/>
              </a:pPr>
              <a:r>
                <a:rPr lang="en-US" sz="2000" dirty="0">
                  <a:solidFill>
                    <a:schemeClr val="tx1"/>
                  </a:solidFill>
                  <a:latin typeface="Arial" pitchFamily="34" charset="0"/>
                  <a:cs typeface="Arial" pitchFamily="34" charset="0"/>
                </a:rPr>
                <a:t>Know-how</a:t>
              </a:r>
            </a:p>
            <a:p>
              <a:pPr marL="406400" lvl="2" indent="-290513">
                <a:spcBef>
                  <a:spcPts val="1200"/>
                </a:spcBef>
                <a:spcAft>
                  <a:spcPts val="0"/>
                </a:spcAft>
                <a:buClr>
                  <a:schemeClr val="tx1"/>
                </a:buClr>
                <a:buSzPct val="100000"/>
                <a:buFont typeface="Wingdings" pitchFamily="2" charset="2"/>
                <a:buChar char="§"/>
              </a:pPr>
              <a:r>
                <a:rPr lang="en-US" sz="2000" dirty="0">
                  <a:solidFill>
                    <a:schemeClr val="tx1"/>
                  </a:solidFill>
                  <a:latin typeface="Arial" pitchFamily="34" charset="0"/>
                  <a:cs typeface="Arial" pitchFamily="34" charset="0"/>
                </a:rPr>
                <a:t>Impediments</a:t>
              </a:r>
            </a:p>
          </p:txBody>
        </p:sp>
        <p:sp>
          <p:nvSpPr>
            <p:cNvPr id="9" name="Rounded Rectangle 18"/>
            <p:cNvSpPr/>
            <p:nvPr/>
          </p:nvSpPr>
          <p:spPr bwMode="auto">
            <a:xfrm>
              <a:off x="381000" y="3543300"/>
              <a:ext cx="2582124" cy="667453"/>
            </a:xfrm>
            <a:prstGeom prst="roundRect">
              <a:avLst/>
            </a:prstGeom>
            <a:solidFill>
              <a:srgbClr val="0070C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noAutofit/>
            </a:bodyPr>
            <a:lstStyle/>
            <a:p>
              <a:pPr marL="347472" lvl="1" indent="-347472" algn="ctr"/>
              <a:r>
                <a:rPr lang="en-US" sz="2400" b="1" dirty="0">
                  <a:latin typeface="Arial" pitchFamily="34" charset="0"/>
                  <a:cs typeface="Arial" pitchFamily="34" charset="0"/>
                </a:rPr>
                <a:t>Capability</a:t>
              </a:r>
            </a:p>
          </p:txBody>
        </p:sp>
      </p:grpSp>
      <p:grpSp>
        <p:nvGrpSpPr>
          <p:cNvPr id="10" name="Group 12"/>
          <p:cNvGrpSpPr/>
          <p:nvPr/>
        </p:nvGrpSpPr>
        <p:grpSpPr>
          <a:xfrm>
            <a:off x="4927808" y="2843555"/>
            <a:ext cx="2582128" cy="2359152"/>
            <a:chOff x="381000" y="3543300"/>
            <a:chExt cx="2582128" cy="2359152"/>
          </a:xfrm>
        </p:grpSpPr>
        <p:sp>
          <p:nvSpPr>
            <p:cNvPr id="11" name="Rounded Rectangle 17"/>
            <p:cNvSpPr/>
            <p:nvPr/>
          </p:nvSpPr>
          <p:spPr>
            <a:xfrm>
              <a:off x="381000" y="3543300"/>
              <a:ext cx="2582128" cy="2359152"/>
            </a:xfrm>
            <a:prstGeom prst="roundRect">
              <a:avLst>
                <a:gd name="adj" fmla="val 2425"/>
              </a:avLst>
            </a:prstGeom>
            <a:solidFill>
              <a:schemeClr val="accent1">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t"/>
            <a:lstStyle/>
            <a:p>
              <a:pPr marL="406400" lvl="2" indent="-290513">
                <a:lnSpc>
                  <a:spcPct val="113000"/>
                </a:lnSpc>
                <a:spcBef>
                  <a:spcPts val="400"/>
                </a:spcBef>
                <a:spcAft>
                  <a:spcPts val="600"/>
                </a:spcAft>
                <a:buClr>
                  <a:srgbClr val="6D96C8"/>
                </a:buClr>
                <a:buSzPct val="100000"/>
                <a:buFont typeface="Wingdings" pitchFamily="2" charset="2"/>
                <a:buChar char="§"/>
              </a:pPr>
              <a:endParaRPr lang="en-US" sz="2000" dirty="0">
                <a:solidFill>
                  <a:schemeClr val="tx1"/>
                </a:solidFill>
                <a:latin typeface="Arial" pitchFamily="34" charset="0"/>
                <a:cs typeface="Arial" pitchFamily="34" charset="0"/>
              </a:endParaRPr>
            </a:p>
            <a:p>
              <a:pPr marL="406400" lvl="2" indent="-290513">
                <a:lnSpc>
                  <a:spcPct val="113000"/>
                </a:lnSpc>
                <a:spcBef>
                  <a:spcPts val="400"/>
                </a:spcBef>
                <a:spcAft>
                  <a:spcPts val="600"/>
                </a:spcAft>
                <a:buClr>
                  <a:srgbClr val="6D96C8"/>
                </a:buClr>
                <a:buSzPct val="100000"/>
                <a:buFont typeface="Wingdings" pitchFamily="2" charset="2"/>
                <a:buChar char="§"/>
              </a:pPr>
              <a:endParaRPr lang="en-US" sz="1050" dirty="0">
                <a:solidFill>
                  <a:schemeClr val="tx1"/>
                </a:solidFill>
                <a:latin typeface="Arial" pitchFamily="34" charset="0"/>
                <a:cs typeface="Arial" pitchFamily="34" charset="0"/>
              </a:endParaRPr>
            </a:p>
            <a:p>
              <a:pPr marL="406400" lvl="2" indent="-290513">
                <a:spcBef>
                  <a:spcPts val="1200"/>
                </a:spcBef>
                <a:spcAft>
                  <a:spcPts val="0"/>
                </a:spcAft>
                <a:buClr>
                  <a:schemeClr val="tx1"/>
                </a:buClr>
                <a:buSzPct val="100000"/>
                <a:buFont typeface="Wingdings" pitchFamily="2" charset="2"/>
                <a:buChar char="§"/>
              </a:pPr>
              <a:r>
                <a:rPr lang="en-US" sz="2000" dirty="0">
                  <a:solidFill>
                    <a:schemeClr val="tx1"/>
                  </a:solidFill>
                  <a:latin typeface="Arial" pitchFamily="34" charset="0"/>
                  <a:cs typeface="Arial" pitchFamily="34" charset="0"/>
                </a:rPr>
                <a:t>Team size</a:t>
              </a:r>
            </a:p>
            <a:p>
              <a:pPr marL="406400" lvl="2" indent="-290513">
                <a:spcBef>
                  <a:spcPts val="1200"/>
                </a:spcBef>
                <a:spcAft>
                  <a:spcPts val="0"/>
                </a:spcAft>
                <a:buClr>
                  <a:schemeClr val="tx1"/>
                </a:buClr>
                <a:buSzPct val="100000"/>
                <a:buFont typeface="Wingdings" pitchFamily="2" charset="2"/>
                <a:buChar char="§"/>
              </a:pPr>
              <a:r>
                <a:rPr lang="en-US" sz="2000" dirty="0">
                  <a:solidFill>
                    <a:schemeClr val="tx1"/>
                  </a:solidFill>
                  <a:latin typeface="Arial" pitchFamily="34" charset="0"/>
                  <a:cs typeface="Arial" pitchFamily="34" charset="0"/>
                </a:rPr>
                <a:t>Sprint length</a:t>
              </a:r>
            </a:p>
            <a:p>
              <a:pPr marL="406400" lvl="2" indent="-290513">
                <a:spcBef>
                  <a:spcPts val="1200"/>
                </a:spcBef>
                <a:spcAft>
                  <a:spcPts val="0"/>
                </a:spcAft>
                <a:buClr>
                  <a:schemeClr val="tx1"/>
                </a:buClr>
                <a:buSzPct val="100000"/>
                <a:buFont typeface="Wingdings" pitchFamily="2" charset="2"/>
                <a:buChar char="§"/>
              </a:pPr>
              <a:r>
                <a:rPr lang="en-US" sz="2000" dirty="0">
                  <a:solidFill>
                    <a:schemeClr val="tx1"/>
                  </a:solidFill>
                  <a:latin typeface="Arial" pitchFamily="34" charset="0"/>
                  <a:cs typeface="Arial" pitchFamily="34" charset="0"/>
                </a:rPr>
                <a:t>Absence</a:t>
              </a:r>
            </a:p>
          </p:txBody>
        </p:sp>
        <p:sp>
          <p:nvSpPr>
            <p:cNvPr id="12" name="Rounded Rectangle 18"/>
            <p:cNvSpPr/>
            <p:nvPr/>
          </p:nvSpPr>
          <p:spPr bwMode="auto">
            <a:xfrm>
              <a:off x="381000" y="3543300"/>
              <a:ext cx="2582124" cy="667453"/>
            </a:xfrm>
            <a:prstGeom prst="roundRect">
              <a:avLst/>
            </a:prstGeom>
            <a:solidFill>
              <a:srgbClr val="0070C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noAutofit/>
            </a:bodyPr>
            <a:lstStyle/>
            <a:p>
              <a:pPr marL="347472" lvl="1" indent="-347472" algn="ctr"/>
              <a:r>
                <a:rPr lang="en-US" sz="2400" b="1" dirty="0">
                  <a:latin typeface="Arial" pitchFamily="34" charset="0"/>
                  <a:cs typeface="Arial" pitchFamily="34" charset="0"/>
                </a:rPr>
                <a:t>Capacity</a:t>
              </a:r>
            </a:p>
          </p:txBody>
        </p:sp>
      </p:grpSp>
      <p:grpSp>
        <p:nvGrpSpPr>
          <p:cNvPr id="13" name="Group 12"/>
          <p:cNvGrpSpPr/>
          <p:nvPr/>
        </p:nvGrpSpPr>
        <p:grpSpPr>
          <a:xfrm>
            <a:off x="1009072" y="2843555"/>
            <a:ext cx="2582128" cy="2359152"/>
            <a:chOff x="381000" y="3543300"/>
            <a:chExt cx="2582128" cy="2359152"/>
          </a:xfrm>
        </p:grpSpPr>
        <p:sp>
          <p:nvSpPr>
            <p:cNvPr id="14" name="Rounded Rectangle 17"/>
            <p:cNvSpPr/>
            <p:nvPr/>
          </p:nvSpPr>
          <p:spPr>
            <a:xfrm>
              <a:off x="381000" y="3543300"/>
              <a:ext cx="2582128" cy="2359152"/>
            </a:xfrm>
            <a:prstGeom prst="roundRect">
              <a:avLst>
                <a:gd name="adj" fmla="val 2425"/>
              </a:avLst>
            </a:prstGeom>
            <a:solidFill>
              <a:schemeClr val="accent1">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t"/>
            <a:lstStyle/>
            <a:p>
              <a:pPr marL="406400" lvl="2" indent="-290513">
                <a:lnSpc>
                  <a:spcPct val="113000"/>
                </a:lnSpc>
                <a:spcBef>
                  <a:spcPts val="400"/>
                </a:spcBef>
                <a:spcAft>
                  <a:spcPts val="600"/>
                </a:spcAft>
                <a:buClr>
                  <a:srgbClr val="6D96C8"/>
                </a:buClr>
                <a:buSzPct val="100000"/>
                <a:buFont typeface="Wingdings" pitchFamily="2" charset="2"/>
                <a:buChar char="§"/>
              </a:pPr>
              <a:endParaRPr lang="en-US" sz="2000" dirty="0">
                <a:solidFill>
                  <a:schemeClr val="tx1"/>
                </a:solidFill>
                <a:latin typeface="Arial" pitchFamily="34" charset="0"/>
                <a:cs typeface="Arial" pitchFamily="34" charset="0"/>
              </a:endParaRPr>
            </a:p>
            <a:p>
              <a:pPr marL="406400" lvl="2" indent="-290513">
                <a:lnSpc>
                  <a:spcPct val="113000"/>
                </a:lnSpc>
                <a:spcBef>
                  <a:spcPts val="400"/>
                </a:spcBef>
                <a:spcAft>
                  <a:spcPts val="600"/>
                </a:spcAft>
                <a:buClr>
                  <a:srgbClr val="6D96C8"/>
                </a:buClr>
                <a:buSzPct val="100000"/>
                <a:buFont typeface="Wingdings" pitchFamily="2" charset="2"/>
                <a:buChar char="§"/>
              </a:pPr>
              <a:endParaRPr lang="en-US" sz="1050" dirty="0">
                <a:solidFill>
                  <a:schemeClr val="tx1"/>
                </a:solidFill>
                <a:latin typeface="Arial" pitchFamily="34" charset="0"/>
                <a:cs typeface="Arial" pitchFamily="34" charset="0"/>
              </a:endParaRPr>
            </a:p>
            <a:p>
              <a:pPr marL="406400" lvl="2" indent="-290513">
                <a:spcBef>
                  <a:spcPts val="1200"/>
                </a:spcBef>
                <a:spcAft>
                  <a:spcPts val="0"/>
                </a:spcAft>
                <a:buClr>
                  <a:schemeClr val="tx1"/>
                </a:buClr>
                <a:buSzPct val="100000"/>
                <a:buFont typeface="Wingdings" pitchFamily="2" charset="2"/>
                <a:buChar char="§"/>
              </a:pPr>
              <a:r>
                <a:rPr lang="en-US" sz="2000" dirty="0">
                  <a:solidFill>
                    <a:schemeClr val="tx1"/>
                  </a:solidFill>
                  <a:latin typeface="Arial" pitchFamily="34" charset="0"/>
                  <a:cs typeface="Arial" pitchFamily="34" charset="0"/>
                </a:rPr>
                <a:t>How many story points the team can get </a:t>
              </a:r>
              <a:r>
                <a:rPr lang="en-US" sz="2000" b="1" dirty="0">
                  <a:solidFill>
                    <a:schemeClr val="tx1"/>
                  </a:solidFill>
                  <a:latin typeface="Arial" pitchFamily="34" charset="0"/>
                  <a:cs typeface="Arial" pitchFamily="34" charset="0"/>
                </a:rPr>
                <a:t>done</a:t>
              </a:r>
              <a:r>
                <a:rPr lang="en-US" sz="2000" dirty="0">
                  <a:solidFill>
                    <a:schemeClr val="tx1"/>
                  </a:solidFill>
                  <a:latin typeface="Arial" pitchFamily="34" charset="0"/>
                  <a:cs typeface="Arial" pitchFamily="34" charset="0"/>
                </a:rPr>
                <a:t> in one Sprint</a:t>
              </a:r>
            </a:p>
          </p:txBody>
        </p:sp>
        <p:sp>
          <p:nvSpPr>
            <p:cNvPr id="15" name="Rounded Rectangle 18"/>
            <p:cNvSpPr/>
            <p:nvPr/>
          </p:nvSpPr>
          <p:spPr bwMode="auto">
            <a:xfrm>
              <a:off x="381000" y="3543300"/>
              <a:ext cx="2582124" cy="667453"/>
            </a:xfrm>
            <a:prstGeom prst="roundRect">
              <a:avLst/>
            </a:prstGeom>
            <a:solidFill>
              <a:srgbClr val="0070C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noAutofit/>
            </a:bodyPr>
            <a:lstStyle/>
            <a:p>
              <a:pPr marL="347472" lvl="1" indent="-347472" algn="ctr"/>
              <a:r>
                <a:rPr lang="en-US" sz="2400" b="1" dirty="0">
                  <a:latin typeface="Arial" pitchFamily="34" charset="0"/>
                  <a:cs typeface="Arial" pitchFamily="34" charset="0"/>
                </a:rPr>
                <a:t>Velocity</a:t>
              </a:r>
            </a:p>
          </p:txBody>
        </p:sp>
      </p:grpSp>
    </p:spTree>
    <p:extLst>
      <p:ext uri="{BB962C8B-B14F-4D97-AF65-F5344CB8AC3E}">
        <p14:creationId xmlns:p14="http://schemas.microsoft.com/office/powerpoint/2010/main" val="3304554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2DFA9D-8023-4284-B368-55A5F6A930AA}"/>
              </a:ext>
            </a:extLst>
          </p:cNvPr>
          <p:cNvSpPr>
            <a:spLocks noGrp="1"/>
          </p:cNvSpPr>
          <p:nvPr>
            <p:ph type="title"/>
          </p:nvPr>
        </p:nvSpPr>
        <p:spPr/>
        <p:txBody>
          <a:bodyPr/>
          <a:lstStyle/>
          <a:p>
            <a:r>
              <a:rPr lang="en-GB" dirty="0"/>
              <a:t>Burndown Chart</a:t>
            </a:r>
          </a:p>
        </p:txBody>
      </p:sp>
      <p:sp>
        <p:nvSpPr>
          <p:cNvPr id="4" name="Text Placeholder 3">
            <a:extLst>
              <a:ext uri="{FF2B5EF4-FFF2-40B4-BE49-F238E27FC236}">
                <a16:creationId xmlns:a16="http://schemas.microsoft.com/office/drawing/2014/main" id="{9615D3D2-7530-4FFF-92BC-8D36A7D94350}"/>
              </a:ext>
            </a:extLst>
          </p:cNvPr>
          <p:cNvSpPr>
            <a:spLocks noGrp="1"/>
          </p:cNvSpPr>
          <p:nvPr>
            <p:ph type="body" sz="quarter" idx="17"/>
          </p:nvPr>
        </p:nvSpPr>
        <p:spPr>
          <a:xfrm>
            <a:off x="1498600" y="5401729"/>
            <a:ext cx="9194800" cy="2053199"/>
          </a:xfrm>
        </p:spPr>
        <p:txBody>
          <a:bodyPr/>
          <a:lstStyle/>
          <a:p>
            <a:pPr marL="285750" indent="-285750">
              <a:buFont typeface="Arial" panose="020B0604020202020204" pitchFamily="34" charset="0"/>
              <a:buChar char="•"/>
            </a:pPr>
            <a:r>
              <a:rPr lang="en-US" dirty="0"/>
              <a:t>Daily feedback chart visible for all to see</a:t>
            </a:r>
          </a:p>
          <a:p>
            <a:pPr marL="285750" indent="-285750">
              <a:buFont typeface="Arial" panose="020B0604020202020204" pitchFamily="34" charset="0"/>
              <a:buChar char="•"/>
            </a:pPr>
            <a:r>
              <a:rPr lang="en-US" dirty="0"/>
              <a:t>Information radiator</a:t>
            </a:r>
          </a:p>
          <a:p>
            <a:pPr marL="285750" indent="-285750">
              <a:buFont typeface="Arial" panose="020B0604020202020204" pitchFamily="34" charset="0"/>
              <a:buChar char="•"/>
            </a:pPr>
            <a:r>
              <a:rPr lang="en-US" dirty="0"/>
              <a:t>Measured in Story points</a:t>
            </a:r>
          </a:p>
          <a:p>
            <a:endParaRPr lang="en-US" dirty="0"/>
          </a:p>
          <a:p>
            <a:endParaRPr lang="en-GB" dirty="0"/>
          </a:p>
        </p:txBody>
      </p:sp>
      <p:pic>
        <p:nvPicPr>
          <p:cNvPr id="5" name="Picture 2" descr="http://upload.wikimedia.org/wikipedia/commons/0/05/SampleBurndownChart.png">
            <a:extLst>
              <a:ext uri="{FF2B5EF4-FFF2-40B4-BE49-F238E27FC236}">
                <a16:creationId xmlns:a16="http://schemas.microsoft.com/office/drawing/2014/main" id="{D3D568DC-5652-453C-A5C3-FF5FD098ABA5}"/>
              </a:ext>
            </a:extLst>
          </p:cNvPr>
          <p:cNvPicPr>
            <a:picLocks noGrp="1" noChangeAspect="1" noChangeArrowheads="1"/>
          </p:cNvPicPr>
          <p:nvPr>
            <p:ph sz="quarter" idx="15"/>
          </p:nvPr>
        </p:nvPicPr>
        <p:blipFill>
          <a:blip r:embed="rId2" cstate="print"/>
          <a:srcRect/>
          <a:stretch>
            <a:fillRect/>
          </a:stretch>
        </p:blipFill>
        <p:spPr bwMode="auto">
          <a:xfrm>
            <a:off x="1852958" y="141549"/>
            <a:ext cx="9380646" cy="5124714"/>
          </a:xfrm>
          <a:prstGeom prst="rect">
            <a:avLst/>
          </a:prstGeom>
          <a:noFill/>
        </p:spPr>
      </p:pic>
    </p:spTree>
    <p:extLst>
      <p:ext uri="{BB962C8B-B14F-4D97-AF65-F5344CB8AC3E}">
        <p14:creationId xmlns:p14="http://schemas.microsoft.com/office/powerpoint/2010/main" val="122797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pPr marL="0" indent="0">
              <a:buNone/>
            </a:pPr>
            <a:r>
              <a:rPr lang="en-GB" sz="2400" b="1" dirty="0"/>
              <a:t>Inputs</a:t>
            </a:r>
          </a:p>
          <a:p>
            <a:endParaRPr lang="en-GB" dirty="0"/>
          </a:p>
          <a:p>
            <a:r>
              <a:rPr lang="en-GB" dirty="0"/>
              <a:t>Product backlog</a:t>
            </a:r>
          </a:p>
          <a:p>
            <a:r>
              <a:rPr lang="en-GB" dirty="0"/>
              <a:t>Team velocity and capacity</a:t>
            </a:r>
          </a:p>
          <a:p>
            <a:r>
              <a:rPr lang="en-GB" dirty="0"/>
              <a:t>Definition of done - DoD</a:t>
            </a:r>
          </a:p>
          <a:p>
            <a:r>
              <a:rPr lang="en-GB" dirty="0"/>
              <a:t>Definition of ready - </a:t>
            </a:r>
            <a:r>
              <a:rPr lang="en-GB" dirty="0" err="1"/>
              <a:t>DoR</a:t>
            </a:r>
            <a:endParaRPr lang="en-GB" dirty="0"/>
          </a:p>
          <a:p>
            <a:r>
              <a:rPr lang="en-GB" dirty="0"/>
              <a:t>Retrospective commitments</a:t>
            </a:r>
          </a:p>
          <a:p>
            <a:endParaRPr lang="en-GB" dirty="0"/>
          </a:p>
        </p:txBody>
      </p:sp>
      <p:sp>
        <p:nvSpPr>
          <p:cNvPr id="3" name="Content Placeholder 2"/>
          <p:cNvSpPr>
            <a:spLocks noGrp="1"/>
          </p:cNvSpPr>
          <p:nvPr>
            <p:ph sz="quarter" idx="16"/>
          </p:nvPr>
        </p:nvSpPr>
        <p:spPr/>
        <p:txBody>
          <a:bodyPr/>
          <a:lstStyle/>
          <a:p>
            <a:pPr marL="0" indent="0">
              <a:buNone/>
            </a:pPr>
            <a:r>
              <a:rPr lang="en-GB" sz="2400" b="1" dirty="0"/>
              <a:t>Outputs</a:t>
            </a:r>
          </a:p>
          <a:p>
            <a:endParaRPr lang="en-GB" dirty="0"/>
          </a:p>
          <a:p>
            <a:r>
              <a:rPr lang="en-GB" dirty="0"/>
              <a:t>Sprint goal</a:t>
            </a:r>
          </a:p>
          <a:p>
            <a:r>
              <a:rPr lang="en-GB" dirty="0"/>
              <a:t>Sprint backlog</a:t>
            </a:r>
          </a:p>
          <a:p>
            <a:r>
              <a:rPr lang="en-GB" dirty="0"/>
              <a:t>Forecast</a:t>
            </a:r>
          </a:p>
          <a:p>
            <a:endParaRPr lang="en-GB" dirty="0"/>
          </a:p>
          <a:p>
            <a:endParaRPr lang="en-GB" dirty="0"/>
          </a:p>
        </p:txBody>
      </p:sp>
      <p:sp>
        <p:nvSpPr>
          <p:cNvPr id="4" name="Title 3"/>
          <p:cNvSpPr>
            <a:spLocks noGrp="1"/>
          </p:cNvSpPr>
          <p:nvPr>
            <p:ph type="title"/>
          </p:nvPr>
        </p:nvSpPr>
        <p:spPr/>
        <p:txBody>
          <a:bodyPr>
            <a:normAutofit fontScale="90000"/>
          </a:bodyPr>
          <a:lstStyle/>
          <a:p>
            <a:r>
              <a:rPr lang="en-GB" dirty="0"/>
              <a:t>Sprint planning meeting</a:t>
            </a:r>
          </a:p>
        </p:txBody>
      </p:sp>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1557" y="4482818"/>
            <a:ext cx="3974843" cy="1993582"/>
          </a:xfrm>
          <a:prstGeom prst="rect">
            <a:avLst/>
          </a:prstGeom>
        </p:spPr>
      </p:pic>
    </p:spTree>
    <p:extLst>
      <p:ext uri="{BB962C8B-B14F-4D97-AF65-F5344CB8AC3E}">
        <p14:creationId xmlns:p14="http://schemas.microsoft.com/office/powerpoint/2010/main" val="1353655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14000" y="1929600"/>
            <a:ext cx="5682000" cy="4546800"/>
          </a:xfrm>
        </p:spPr>
        <p:txBody>
          <a:bodyPr/>
          <a:lstStyle/>
          <a:p>
            <a:r>
              <a:rPr lang="en-GB" dirty="0"/>
              <a:t>An objective to be met through implementing the product backlog</a:t>
            </a:r>
          </a:p>
          <a:p>
            <a:r>
              <a:rPr lang="en-GB" dirty="0"/>
              <a:t>Guidance for the Team</a:t>
            </a:r>
          </a:p>
          <a:p>
            <a:r>
              <a:rPr lang="en-GB" dirty="0"/>
              <a:t>Subset of release goal</a:t>
            </a:r>
          </a:p>
          <a:p>
            <a:r>
              <a:rPr lang="en-GB" dirty="0"/>
              <a:t>Not set in stone – wriggle room</a:t>
            </a:r>
          </a:p>
          <a:p>
            <a:r>
              <a:rPr lang="en-GB" dirty="0"/>
              <a:t>Can be re-assessed at end of sprint</a:t>
            </a:r>
          </a:p>
          <a:p>
            <a:endParaRPr lang="en-GB" dirty="0"/>
          </a:p>
          <a:p>
            <a:r>
              <a:rPr lang="en-GB" dirty="0"/>
              <a:t>Example:</a:t>
            </a:r>
          </a:p>
          <a:p>
            <a:endParaRPr lang="en-GB" dirty="0"/>
          </a:p>
          <a:p>
            <a:pPr marL="400050" lvl="1" indent="0">
              <a:buNone/>
            </a:pPr>
            <a:r>
              <a:rPr lang="en-GB" i="1" dirty="0"/>
              <a:t>“Deliver basic Shopping Cart functionality”</a:t>
            </a:r>
          </a:p>
          <a:p>
            <a:endParaRPr lang="en-GB" dirty="0"/>
          </a:p>
        </p:txBody>
      </p:sp>
      <p:sp>
        <p:nvSpPr>
          <p:cNvPr id="4" name="Title 3"/>
          <p:cNvSpPr>
            <a:spLocks noGrp="1"/>
          </p:cNvSpPr>
          <p:nvPr>
            <p:ph type="title"/>
          </p:nvPr>
        </p:nvSpPr>
        <p:spPr/>
        <p:txBody>
          <a:bodyPr>
            <a:normAutofit fontScale="90000"/>
          </a:bodyPr>
          <a:lstStyle/>
          <a:p>
            <a:r>
              <a:rPr lang="en-GB" dirty="0"/>
              <a:t>Sprint goal</a:t>
            </a:r>
          </a:p>
        </p:txBody>
      </p:sp>
      <p:pic>
        <p:nvPicPr>
          <p:cNvPr id="11266" name="Picture 2" descr="Target, Leisure, Palace Sa, Bow, Arrow, Summe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599890" y="2226598"/>
            <a:ext cx="5178110" cy="345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9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sz="2000" dirty="0"/>
              <a:t>Checklist of activities to be completed for Product Backlog Item or Product Increment to be 'done'</a:t>
            </a:r>
          </a:p>
          <a:p>
            <a:r>
              <a:rPr lang="en-GB" sz="2000" dirty="0"/>
              <a:t>Defined in advance</a:t>
            </a:r>
          </a:p>
          <a:p>
            <a:r>
              <a:rPr lang="en-GB" sz="2000" dirty="0"/>
              <a:t>Transparent to all</a:t>
            </a:r>
          </a:p>
          <a:p>
            <a:r>
              <a:rPr lang="en-GB" sz="2000" dirty="0"/>
              <a:t>Agreed by Scrum Team</a:t>
            </a:r>
          </a:p>
          <a:p>
            <a:r>
              <a:rPr lang="en-GB" sz="2000" dirty="0"/>
              <a:t>Evolves</a:t>
            </a:r>
          </a:p>
          <a:p>
            <a:r>
              <a:rPr lang="en-GB" sz="2000" dirty="0"/>
              <a:t>The definition of which must be understood by everyone in the Scrum Team</a:t>
            </a:r>
          </a:p>
          <a:p>
            <a:endParaRPr lang="en-GB" sz="2000" dirty="0"/>
          </a:p>
        </p:txBody>
      </p:sp>
      <p:sp>
        <p:nvSpPr>
          <p:cNvPr id="4" name="Title 3"/>
          <p:cNvSpPr>
            <a:spLocks noGrp="1"/>
          </p:cNvSpPr>
          <p:nvPr>
            <p:ph type="title"/>
          </p:nvPr>
        </p:nvSpPr>
        <p:spPr/>
        <p:txBody>
          <a:bodyPr>
            <a:normAutofit fontScale="90000"/>
          </a:bodyPr>
          <a:lstStyle/>
          <a:p>
            <a:r>
              <a:rPr lang="en-GB" dirty="0"/>
              <a:t>Definition of done</a:t>
            </a:r>
          </a:p>
        </p:txBody>
      </p:sp>
      <p:pic>
        <p:nvPicPr>
          <p:cNvPr id="10" name="Picture 2" descr="Checklist, Check, List, Marker, Checked, Mark, Writing"/>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186053" y="2159000"/>
            <a:ext cx="5467187" cy="397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906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Can take many forms:</a:t>
            </a:r>
          </a:p>
          <a:p>
            <a:pPr lvl="1"/>
            <a:r>
              <a:rPr lang="en-GB" dirty="0"/>
              <a:t>User Stories</a:t>
            </a:r>
          </a:p>
          <a:p>
            <a:pPr lvl="1"/>
            <a:r>
              <a:rPr lang="en-GB" dirty="0"/>
              <a:t>Use Cases</a:t>
            </a:r>
          </a:p>
          <a:p>
            <a:pPr lvl="1"/>
            <a:r>
              <a:rPr lang="en-GB" dirty="0"/>
              <a:t>Bugs</a:t>
            </a:r>
          </a:p>
          <a:p>
            <a:pPr lvl="1"/>
            <a:r>
              <a:rPr lang="en-GB" dirty="0"/>
              <a:t>Constraints</a:t>
            </a:r>
          </a:p>
          <a:p>
            <a:pPr lvl="1"/>
            <a:r>
              <a:rPr lang="en-GB" dirty="0"/>
              <a:t>Etc.</a:t>
            </a:r>
          </a:p>
          <a:p>
            <a:endParaRPr lang="en-GB" dirty="0"/>
          </a:p>
        </p:txBody>
      </p:sp>
      <p:sp>
        <p:nvSpPr>
          <p:cNvPr id="4" name="Title 3"/>
          <p:cNvSpPr>
            <a:spLocks noGrp="1"/>
          </p:cNvSpPr>
          <p:nvPr>
            <p:ph type="title"/>
          </p:nvPr>
        </p:nvSpPr>
        <p:spPr/>
        <p:txBody>
          <a:bodyPr>
            <a:normAutofit fontScale="90000"/>
          </a:bodyPr>
          <a:lstStyle/>
          <a:p>
            <a:r>
              <a:rPr lang="en-GB" dirty="0"/>
              <a:t>Product Backlog Items - PBIs</a:t>
            </a:r>
          </a:p>
        </p:txBody>
      </p:sp>
    </p:spTree>
    <p:extLst>
      <p:ext uri="{BB962C8B-B14F-4D97-AF65-F5344CB8AC3E}">
        <p14:creationId xmlns:p14="http://schemas.microsoft.com/office/powerpoint/2010/main" val="1568930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User stories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81296">
            <a:off x="5261602" y="3557898"/>
            <a:ext cx="4826074" cy="301335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81296">
            <a:off x="5362034" y="605745"/>
            <a:ext cx="4826074" cy="3013353"/>
          </a:xfrm>
          <a:prstGeom prst="rect">
            <a:avLst/>
          </a:prstGeom>
        </p:spPr>
      </p:pic>
      <p:sp>
        <p:nvSpPr>
          <p:cNvPr id="12" name="Content Placeholder 2"/>
          <p:cNvSpPr>
            <a:spLocks noGrp="1"/>
          </p:cNvSpPr>
          <p:nvPr>
            <p:ph idx="4294967295"/>
          </p:nvPr>
        </p:nvSpPr>
        <p:spPr>
          <a:xfrm>
            <a:off x="752444" y="2535532"/>
            <a:ext cx="8786874" cy="523372"/>
          </a:xfrm>
          <a:prstGeom prst="rect">
            <a:avLst/>
          </a:prstGeom>
        </p:spPr>
        <p:txBody>
          <a:bodyPr/>
          <a:lstStyle/>
          <a:p>
            <a:r>
              <a:rPr lang="en-GB" sz="2000" dirty="0">
                <a:solidFill>
                  <a:schemeClr val="tx1"/>
                </a:solidFill>
                <a:latin typeface="Arial" pitchFamily="34" charset="0"/>
              </a:rPr>
              <a:t>Initial requirement</a:t>
            </a:r>
          </a:p>
        </p:txBody>
      </p:sp>
      <p:sp>
        <p:nvSpPr>
          <p:cNvPr id="13" name="TextBox 12"/>
          <p:cNvSpPr txBox="1"/>
          <p:nvPr/>
        </p:nvSpPr>
        <p:spPr>
          <a:xfrm>
            <a:off x="6198475" y="1075792"/>
            <a:ext cx="2952328" cy="830997"/>
          </a:xfrm>
          <a:prstGeom prst="rect">
            <a:avLst/>
          </a:prstGeom>
          <a:noFill/>
        </p:spPr>
        <p:txBody>
          <a:bodyPr wrap="square" rtlCol="0">
            <a:spAutoFit/>
          </a:bodyPr>
          <a:lstStyle/>
          <a:p>
            <a:r>
              <a:rPr lang="en-GB" sz="2400" dirty="0">
                <a:cs typeface="Courier New" pitchFamily="49" charset="0"/>
              </a:rPr>
              <a:t>Customer can </a:t>
            </a:r>
            <a:r>
              <a:rPr lang="en-GB" sz="2400">
                <a:cs typeface="Courier New" pitchFamily="49" charset="0"/>
              </a:rPr>
              <a:t>view film </a:t>
            </a:r>
            <a:r>
              <a:rPr lang="en-GB" sz="2400" dirty="0">
                <a:cs typeface="Courier New" pitchFamily="49" charset="0"/>
              </a:rPr>
              <a:t>listings</a:t>
            </a:r>
          </a:p>
        </p:txBody>
      </p:sp>
      <p:sp>
        <p:nvSpPr>
          <p:cNvPr id="14" name="TextBox 13"/>
          <p:cNvSpPr txBox="1"/>
          <p:nvPr/>
        </p:nvSpPr>
        <p:spPr>
          <a:xfrm>
            <a:off x="5981282" y="3901109"/>
            <a:ext cx="3888432" cy="1569660"/>
          </a:xfrm>
          <a:prstGeom prst="rect">
            <a:avLst/>
          </a:prstGeom>
          <a:noFill/>
        </p:spPr>
        <p:txBody>
          <a:bodyPr wrap="square" rtlCol="0">
            <a:spAutoFit/>
          </a:bodyPr>
          <a:lstStyle/>
          <a:p>
            <a:r>
              <a:rPr lang="en-GB" sz="2400" b="1" dirty="0"/>
              <a:t>As a</a:t>
            </a:r>
            <a:r>
              <a:rPr lang="en-GB" sz="2400" dirty="0"/>
              <a:t> customer, </a:t>
            </a:r>
          </a:p>
          <a:p>
            <a:r>
              <a:rPr lang="en-GB" sz="2400" b="1" dirty="0"/>
              <a:t>I want</a:t>
            </a:r>
            <a:r>
              <a:rPr lang="en-GB" sz="2400" dirty="0"/>
              <a:t> to view film listings, </a:t>
            </a:r>
          </a:p>
          <a:p>
            <a:r>
              <a:rPr lang="en-GB" sz="2400" b="1" dirty="0"/>
              <a:t>So that</a:t>
            </a:r>
            <a:r>
              <a:rPr lang="en-GB" sz="2400" dirty="0"/>
              <a:t> I can choose which movie I would like to watch</a:t>
            </a:r>
            <a:endParaRPr lang="en-GB" sz="2400" dirty="0">
              <a:cs typeface="Courier New" pitchFamily="49" charset="0"/>
            </a:endParaRPr>
          </a:p>
        </p:txBody>
      </p:sp>
      <p:sp>
        <p:nvSpPr>
          <p:cNvPr id="15" name="Content Placeholder 2"/>
          <p:cNvSpPr txBox="1">
            <a:spLocks/>
          </p:cNvSpPr>
          <p:nvPr/>
        </p:nvSpPr>
        <p:spPr>
          <a:xfrm>
            <a:off x="752444" y="5401317"/>
            <a:ext cx="8786874" cy="5292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B8CCE4"/>
              </a:buClr>
              <a:buFont typeface="Wingdings" pitchFamily="2" charset="2"/>
              <a:buChar char="§"/>
              <a:defRPr sz="20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B8CCE4"/>
              </a:buClr>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B8CCE4"/>
              </a:buClr>
              <a:buFont typeface="Wingdings" pitchFamily="2" charset="2"/>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B8CCE4"/>
              </a:buClr>
              <a:buFont typeface="Wingdings" pitchFamily="2" charset="2"/>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rgbClr val="B8CCE4"/>
              </a:buClr>
              <a:buFont typeface="Wingdings" pitchFamily="2"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GB" b="0" dirty="0"/>
              <a:t>Expressed as a User Story</a:t>
            </a:r>
          </a:p>
        </p:txBody>
      </p:sp>
    </p:spTree>
    <p:extLst>
      <p:ext uri="{BB962C8B-B14F-4D97-AF65-F5344CB8AC3E}">
        <p14:creationId xmlns:p14="http://schemas.microsoft.com/office/powerpoint/2010/main" val="3753496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normAutofit/>
          </a:bodyPr>
          <a:lstStyle/>
          <a:p>
            <a:r>
              <a:rPr lang="en-US" altLang="en-US" dirty="0"/>
              <a:t>Working in an Agile team</a:t>
            </a:r>
          </a:p>
        </p:txBody>
      </p:sp>
      <p:sp>
        <p:nvSpPr>
          <p:cNvPr id="8" name="Subtitle 7"/>
          <p:cNvSpPr>
            <a:spLocks noGrp="1"/>
          </p:cNvSpPr>
          <p:nvPr>
            <p:ph type="subTitle" idx="1"/>
          </p:nvPr>
        </p:nvSpPr>
        <p:spPr/>
        <p:txBody>
          <a:bodyPr/>
          <a:lstStyle/>
          <a:p>
            <a:r>
              <a:rPr lang="en-US" altLang="en-US" dirty="0"/>
              <a:t>Planning and estimating</a:t>
            </a:r>
          </a:p>
          <a:p>
            <a:endParaRPr lang="en-GB" dirty="0"/>
          </a:p>
        </p:txBody>
      </p:sp>
    </p:spTree>
    <p:extLst>
      <p:ext uri="{BB962C8B-B14F-4D97-AF65-F5344CB8AC3E}">
        <p14:creationId xmlns:p14="http://schemas.microsoft.com/office/powerpoint/2010/main" val="2664604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Adding detail, estimates, and order to items in the Product Backlog</a:t>
            </a:r>
          </a:p>
          <a:p>
            <a:pPr lvl="1"/>
            <a:r>
              <a:rPr lang="en-GB" dirty="0"/>
              <a:t>Usually consumes no more than 10% of the capacity of the Development Team</a:t>
            </a:r>
          </a:p>
          <a:p>
            <a:endParaRPr lang="en-GB" dirty="0"/>
          </a:p>
          <a:p>
            <a:r>
              <a:rPr lang="en-GB" dirty="0"/>
              <a:t>Development Team refine the PBIs with the Product Owner</a:t>
            </a:r>
          </a:p>
          <a:p>
            <a:pPr lvl="1"/>
            <a:r>
              <a:rPr lang="en-GB" dirty="0"/>
              <a:t>Dev team estimate the “size” of each PBI</a:t>
            </a:r>
          </a:p>
          <a:p>
            <a:pPr lvl="1"/>
            <a:r>
              <a:rPr lang="en-GB" dirty="0"/>
              <a:t>Perhaps using Story Points</a:t>
            </a:r>
          </a:p>
          <a:p>
            <a:endParaRPr lang="en-GB" dirty="0"/>
          </a:p>
          <a:p>
            <a:r>
              <a:rPr lang="en-GB" dirty="0"/>
              <a:t>Team may create a Definition of Ready - </a:t>
            </a:r>
            <a:r>
              <a:rPr lang="en-GB" dirty="0" err="1"/>
              <a:t>DoR</a:t>
            </a:r>
            <a:endParaRPr lang="en-GB" dirty="0"/>
          </a:p>
          <a:p>
            <a:endParaRPr lang="en-GB" dirty="0"/>
          </a:p>
        </p:txBody>
      </p:sp>
      <p:sp>
        <p:nvSpPr>
          <p:cNvPr id="4" name="Title 3"/>
          <p:cNvSpPr>
            <a:spLocks noGrp="1"/>
          </p:cNvSpPr>
          <p:nvPr>
            <p:ph type="title"/>
          </p:nvPr>
        </p:nvSpPr>
        <p:spPr/>
        <p:txBody>
          <a:bodyPr>
            <a:normAutofit fontScale="90000"/>
          </a:bodyPr>
          <a:lstStyle/>
          <a:p>
            <a:r>
              <a:rPr lang="en-GB" dirty="0"/>
              <a:t>Product backlog refinement</a:t>
            </a:r>
          </a:p>
        </p:txBody>
      </p:sp>
      <p:pic>
        <p:nvPicPr>
          <p:cNvPr id="5" name="Content Placeholder 4"/>
          <p:cNvPicPr>
            <a:picLocks noGrp="1" noChangeAspect="1"/>
          </p:cNvPicPr>
          <p:nvPr>
            <p:ph sz="quarter" idx="16"/>
          </p:nvPr>
        </p:nvPicPr>
        <p:blipFill rotWithShape="1">
          <a:blip r:embed="rId3"/>
          <a:srcRect l="9791" r="5933"/>
          <a:stretch/>
        </p:blipFill>
        <p:spPr>
          <a:xfrm>
            <a:off x="6063171" y="2442755"/>
            <a:ext cx="5823924" cy="3370216"/>
          </a:xfrm>
          <a:prstGeom prst="rect">
            <a:avLst/>
          </a:prstGeom>
        </p:spPr>
      </p:pic>
    </p:spTree>
    <p:extLst>
      <p:ext uri="{BB962C8B-B14F-4D97-AF65-F5344CB8AC3E}">
        <p14:creationId xmlns:p14="http://schemas.microsoft.com/office/powerpoint/2010/main" val="1048358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14000" y="1929600"/>
            <a:ext cx="7658846" cy="4546800"/>
          </a:xfrm>
        </p:spPr>
        <p:txBody>
          <a:bodyPr/>
          <a:lstStyle/>
          <a:p>
            <a:pPr marL="0" indent="0">
              <a:buNone/>
            </a:pPr>
            <a:r>
              <a:rPr lang="en-GB" dirty="0"/>
              <a:t>We are uncovering better ways of developing software by doing it and helping others do it. </a:t>
            </a:r>
          </a:p>
          <a:p>
            <a:pPr marL="0" indent="0">
              <a:buNone/>
            </a:pPr>
            <a:r>
              <a:rPr lang="en-GB" dirty="0"/>
              <a:t>Through this work we have come to value: </a:t>
            </a:r>
          </a:p>
          <a:p>
            <a:pPr marL="0" indent="0">
              <a:buNone/>
            </a:pPr>
            <a:endParaRPr lang="en-GB" dirty="0"/>
          </a:p>
          <a:p>
            <a:pPr lvl="1"/>
            <a:r>
              <a:rPr lang="en-GB" b="1" dirty="0">
                <a:solidFill>
                  <a:schemeClr val="tx1"/>
                </a:solidFill>
              </a:rPr>
              <a:t>Individuals and interactions </a:t>
            </a:r>
            <a:r>
              <a:rPr lang="en-GB" dirty="0"/>
              <a:t>over processes and tools</a:t>
            </a:r>
          </a:p>
          <a:p>
            <a:pPr lvl="1"/>
            <a:r>
              <a:rPr lang="en-GB" b="1" dirty="0">
                <a:solidFill>
                  <a:schemeClr val="tx1"/>
                </a:solidFill>
              </a:rPr>
              <a:t>Working software </a:t>
            </a:r>
            <a:r>
              <a:rPr lang="en-GB" dirty="0"/>
              <a:t>over comprehensive documentation</a:t>
            </a:r>
          </a:p>
          <a:p>
            <a:pPr lvl="1"/>
            <a:r>
              <a:rPr lang="en-GB" b="1" dirty="0">
                <a:solidFill>
                  <a:schemeClr val="tx1"/>
                </a:solidFill>
              </a:rPr>
              <a:t>Customer collaboration </a:t>
            </a:r>
            <a:r>
              <a:rPr lang="en-GB" dirty="0"/>
              <a:t>over contract negotiation</a:t>
            </a:r>
          </a:p>
          <a:p>
            <a:pPr lvl="1"/>
            <a:r>
              <a:rPr lang="en-GB" b="1" dirty="0">
                <a:solidFill>
                  <a:schemeClr val="tx1"/>
                </a:solidFill>
              </a:rPr>
              <a:t>Responding to change </a:t>
            </a:r>
            <a:r>
              <a:rPr lang="en-GB" dirty="0"/>
              <a:t>over following a plan</a:t>
            </a:r>
          </a:p>
          <a:p>
            <a:pPr marL="0" indent="0">
              <a:buNone/>
            </a:pPr>
            <a:endParaRPr lang="en-GB" dirty="0"/>
          </a:p>
          <a:p>
            <a:pPr marL="0" indent="0">
              <a:buNone/>
            </a:pPr>
            <a:r>
              <a:rPr lang="en-GB" dirty="0"/>
              <a:t>That is, while there is value in the items on the right, </a:t>
            </a:r>
            <a:br>
              <a:rPr lang="en-GB" dirty="0"/>
            </a:br>
            <a:r>
              <a:rPr lang="en-GB" dirty="0"/>
              <a:t>we value the items on the left more</a:t>
            </a:r>
          </a:p>
          <a:p>
            <a:endParaRPr lang="en-GB" dirty="0"/>
          </a:p>
          <a:p>
            <a:endParaRPr lang="en-GB" dirty="0"/>
          </a:p>
        </p:txBody>
      </p:sp>
      <p:sp>
        <p:nvSpPr>
          <p:cNvPr id="4" name="Title 3"/>
          <p:cNvSpPr>
            <a:spLocks noGrp="1"/>
          </p:cNvSpPr>
          <p:nvPr>
            <p:ph type="title"/>
          </p:nvPr>
        </p:nvSpPr>
        <p:spPr/>
        <p:txBody>
          <a:bodyPr>
            <a:normAutofit fontScale="90000"/>
          </a:bodyPr>
          <a:lstStyle/>
          <a:p>
            <a:r>
              <a:rPr lang="en-GB" dirty="0"/>
              <a:t>Agile Manifesto - 2001</a:t>
            </a:r>
          </a:p>
        </p:txBody>
      </p:sp>
      <p:pic>
        <p:nvPicPr>
          <p:cNvPr id="5" name="Content Placeholder 4"/>
          <p:cNvPicPr>
            <a:picLocks noGrp="1" noChangeAspect="1"/>
          </p:cNvPicPr>
          <p:nvPr>
            <p:ph sz="quarter" idx="16"/>
          </p:nvPr>
        </p:nvPicPr>
        <p:blipFill>
          <a:blip r:embed="rId3"/>
          <a:stretch>
            <a:fillRect/>
          </a:stretch>
        </p:blipFill>
        <p:spPr>
          <a:xfrm>
            <a:off x="8216537" y="2795839"/>
            <a:ext cx="3570651" cy="2612028"/>
          </a:xfrm>
          <a:prstGeom prst="rect">
            <a:avLst/>
          </a:prstGeom>
        </p:spPr>
      </p:pic>
      <p:sp>
        <p:nvSpPr>
          <p:cNvPr id="6" name="Rectangle 5"/>
          <p:cNvSpPr/>
          <p:nvPr/>
        </p:nvSpPr>
        <p:spPr>
          <a:xfrm>
            <a:off x="8170105" y="5974536"/>
            <a:ext cx="2739789" cy="338554"/>
          </a:xfrm>
          <a:prstGeom prst="rect">
            <a:avLst/>
          </a:prstGeom>
        </p:spPr>
        <p:txBody>
          <a:bodyPr wrap="none">
            <a:spAutoFit/>
          </a:bodyPr>
          <a:lstStyle/>
          <a:p>
            <a:r>
              <a:rPr lang="en-GB" sz="1600" b="1" dirty="0"/>
              <a:t>http://agilemanifesto.org/</a:t>
            </a:r>
          </a:p>
        </p:txBody>
      </p:sp>
    </p:spTree>
    <p:extLst>
      <p:ext uri="{BB962C8B-B14F-4D97-AF65-F5344CB8AC3E}">
        <p14:creationId xmlns:p14="http://schemas.microsoft.com/office/powerpoint/2010/main" val="516583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Many teams – pre-project – will hold a Release Planning Meeting, although this is technically not part of the Scrum Framework</a:t>
            </a:r>
          </a:p>
          <a:p>
            <a:endParaRPr lang="en-GB" dirty="0"/>
          </a:p>
          <a:p>
            <a:r>
              <a:rPr lang="en-GB" dirty="0"/>
              <a:t>Four variables:</a:t>
            </a:r>
          </a:p>
          <a:p>
            <a:pPr lvl="1"/>
            <a:r>
              <a:rPr lang="en-GB" dirty="0"/>
              <a:t>Scope</a:t>
            </a:r>
          </a:p>
          <a:p>
            <a:pPr lvl="1"/>
            <a:r>
              <a:rPr lang="en-GB" dirty="0"/>
              <a:t>Resources</a:t>
            </a:r>
          </a:p>
          <a:p>
            <a:pPr lvl="1"/>
            <a:r>
              <a:rPr lang="en-GB" dirty="0"/>
              <a:t>Time</a:t>
            </a:r>
          </a:p>
          <a:p>
            <a:pPr lvl="1"/>
            <a:r>
              <a:rPr lang="en-GB" dirty="0"/>
              <a:t>Quality</a:t>
            </a:r>
          </a:p>
          <a:p>
            <a:endParaRPr lang="en-GB" dirty="0"/>
          </a:p>
          <a:p>
            <a:endParaRPr lang="en-GB" dirty="0"/>
          </a:p>
        </p:txBody>
      </p:sp>
      <p:pic>
        <p:nvPicPr>
          <p:cNvPr id="5" name="Content Placeholder 4"/>
          <p:cNvPicPr>
            <a:picLocks noGrp="1" noChangeAspect="1"/>
          </p:cNvPicPr>
          <p:nvPr>
            <p:ph sz="quarter" idx="16"/>
          </p:nvPr>
        </p:nvPicPr>
        <p:blipFill>
          <a:blip r:embed="rId3"/>
          <a:stretch>
            <a:fillRect/>
          </a:stretch>
        </p:blipFill>
        <p:spPr>
          <a:xfrm>
            <a:off x="6207125" y="2636804"/>
            <a:ext cx="5580063" cy="3132205"/>
          </a:xfrm>
          <a:prstGeom prst="rect">
            <a:avLst/>
          </a:prstGeom>
        </p:spPr>
      </p:pic>
      <p:sp>
        <p:nvSpPr>
          <p:cNvPr id="4" name="Title 3"/>
          <p:cNvSpPr>
            <a:spLocks noGrp="1"/>
          </p:cNvSpPr>
          <p:nvPr>
            <p:ph type="title"/>
          </p:nvPr>
        </p:nvSpPr>
        <p:spPr/>
        <p:txBody>
          <a:bodyPr>
            <a:normAutofit fontScale="90000"/>
          </a:bodyPr>
          <a:lstStyle/>
          <a:p>
            <a:r>
              <a:rPr lang="en-GB" dirty="0"/>
              <a:t>Release planning meeting</a:t>
            </a:r>
          </a:p>
        </p:txBody>
      </p:sp>
    </p:spTree>
    <p:extLst>
      <p:ext uri="{BB962C8B-B14F-4D97-AF65-F5344CB8AC3E}">
        <p14:creationId xmlns:p14="http://schemas.microsoft.com/office/powerpoint/2010/main" val="1210624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5"/>
          </p:nvPr>
        </p:nvSpPr>
        <p:spPr/>
        <p:txBody>
          <a:bodyPr/>
          <a:lstStyle/>
          <a:p>
            <a:pPr lvl="1"/>
            <a:r>
              <a:rPr lang="en-GB" dirty="0"/>
              <a:t>Reducing/highlighting risk</a:t>
            </a:r>
          </a:p>
          <a:p>
            <a:pPr lvl="1"/>
            <a:r>
              <a:rPr lang="en-GB" dirty="0"/>
              <a:t>Reducing uncertainty</a:t>
            </a:r>
          </a:p>
          <a:p>
            <a:pPr lvl="1"/>
            <a:r>
              <a:rPr lang="en-GB" dirty="0"/>
              <a:t>Supporting better decision making</a:t>
            </a:r>
          </a:p>
          <a:p>
            <a:pPr lvl="1"/>
            <a:r>
              <a:rPr lang="en-GB" dirty="0"/>
              <a:t>Establishing trust</a:t>
            </a:r>
          </a:p>
          <a:p>
            <a:pPr lvl="1"/>
            <a:r>
              <a:rPr lang="en-GB" dirty="0"/>
              <a:t>Conveying information</a:t>
            </a:r>
          </a:p>
        </p:txBody>
      </p:sp>
      <p:sp>
        <p:nvSpPr>
          <p:cNvPr id="3" name="Title 2"/>
          <p:cNvSpPr>
            <a:spLocks noGrp="1"/>
          </p:cNvSpPr>
          <p:nvPr>
            <p:ph type="title"/>
          </p:nvPr>
        </p:nvSpPr>
        <p:spPr/>
        <p:txBody>
          <a:bodyPr>
            <a:normAutofit fontScale="90000"/>
          </a:bodyPr>
          <a:lstStyle/>
          <a:p>
            <a:r>
              <a:rPr lang="en-GB"/>
              <a:t>Estimating</a:t>
            </a:r>
            <a:endParaRPr lang="en-GB" dirty="0"/>
          </a:p>
        </p:txBody>
      </p:sp>
      <p:grpSp>
        <p:nvGrpSpPr>
          <p:cNvPr id="5" name="Group 4">
            <a:extLst>
              <a:ext uri="{FF2B5EF4-FFF2-40B4-BE49-F238E27FC236}">
                <a16:creationId xmlns:a16="http://schemas.microsoft.com/office/drawing/2014/main" id="{04E58949-1C5A-4982-8179-9255564D9F42}"/>
              </a:ext>
            </a:extLst>
          </p:cNvPr>
          <p:cNvGrpSpPr/>
          <p:nvPr/>
        </p:nvGrpSpPr>
        <p:grpSpPr>
          <a:xfrm>
            <a:off x="6776799" y="2382933"/>
            <a:ext cx="3044533" cy="3438267"/>
            <a:chOff x="7318316" y="3420129"/>
            <a:chExt cx="2060452" cy="2441453"/>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8316" y="3420129"/>
              <a:ext cx="2060452" cy="2441453"/>
            </a:xfrm>
            <a:prstGeom prst="rect">
              <a:avLst/>
            </a:prstGeom>
          </p:spPr>
        </p:pic>
        <p:sp>
          <p:nvSpPr>
            <p:cNvPr id="2" name="Rectangle 1"/>
            <p:cNvSpPr/>
            <p:nvPr/>
          </p:nvSpPr>
          <p:spPr>
            <a:xfrm>
              <a:off x="7442477" y="3897033"/>
              <a:ext cx="1716213" cy="707886"/>
            </a:xfrm>
            <a:prstGeom prst="rect">
              <a:avLst/>
            </a:prstGeom>
          </p:spPr>
          <p:txBody>
            <a:bodyPr wrap="square">
              <a:spAutoFit/>
            </a:bodyPr>
            <a:lstStyle/>
            <a:p>
              <a:pPr algn="ctr"/>
              <a:r>
                <a:rPr lang="en-US" sz="2000" b="1" dirty="0"/>
                <a:t>It is not committing</a:t>
              </a:r>
            </a:p>
          </p:txBody>
        </p:sp>
      </p:grpSp>
    </p:spTree>
    <p:extLst>
      <p:ext uri="{BB962C8B-B14F-4D97-AF65-F5344CB8AC3E}">
        <p14:creationId xmlns:p14="http://schemas.microsoft.com/office/powerpoint/2010/main" val="2542857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1881158" y="1833690"/>
            <a:ext cx="8150352" cy="685801"/>
            <a:chOff x="381000" y="1600199"/>
            <a:chExt cx="8150352" cy="685801"/>
          </a:xfrm>
          <a:solidFill>
            <a:srgbClr val="0070C0"/>
          </a:solidFill>
        </p:grpSpPr>
        <p:sp>
          <p:nvSpPr>
            <p:cNvPr id="28" name="Rounded Rectangle 27"/>
            <p:cNvSpPr/>
            <p:nvPr/>
          </p:nvSpPr>
          <p:spPr>
            <a:xfrm rot="16200000">
              <a:off x="5294375" y="-950976"/>
              <a:ext cx="685801" cy="5788152"/>
            </a:xfrm>
            <a:prstGeom prst="roundRect">
              <a:avLst/>
            </a:prstGeom>
            <a:solidFill>
              <a:schemeClr val="tx2">
                <a:lumMod val="40000"/>
                <a:lumOff val="60000"/>
              </a:schemeClr>
            </a:solidFill>
            <a:ln>
              <a:solidFill>
                <a:schemeClr val="bg1"/>
              </a:solidFill>
            </a:ln>
            <a:effectLst/>
          </p:spPr>
          <p:style>
            <a:lnRef idx="1">
              <a:schemeClr val="accent2"/>
            </a:lnRef>
            <a:fillRef idx="2">
              <a:schemeClr val="accent2"/>
            </a:fillRef>
            <a:effectRef idx="1">
              <a:schemeClr val="accent2"/>
            </a:effectRef>
            <a:fontRef idx="minor">
              <a:schemeClr val="dk1"/>
            </a:fontRef>
          </p:style>
          <p:txBody>
            <a:bodyPr vert="vert" rtlCol="0" anchor="ctr"/>
            <a:lstStyle/>
            <a:p>
              <a:pPr marL="347472">
                <a:spcBef>
                  <a:spcPts val="400"/>
                </a:spcBef>
              </a:pPr>
              <a:r>
                <a:rPr lang="en-GB" sz="2000" dirty="0">
                  <a:latin typeface="Arial" pitchFamily="34" charset="0"/>
                  <a:cs typeface="Arial" pitchFamily="34" charset="0"/>
                </a:rPr>
                <a:t>S M L</a:t>
              </a:r>
              <a:endParaRPr lang="en-US" sz="2000" dirty="0">
                <a:latin typeface="Arial" pitchFamily="34" charset="0"/>
                <a:cs typeface="Arial" pitchFamily="34" charset="0"/>
              </a:endParaRPr>
            </a:p>
          </p:txBody>
        </p:sp>
        <p:sp>
          <p:nvSpPr>
            <p:cNvPr id="27" name="Rounded Rectangle 26"/>
            <p:cNvSpPr/>
            <p:nvPr/>
          </p:nvSpPr>
          <p:spPr bwMode="auto">
            <a:xfrm>
              <a:off x="381000" y="1600199"/>
              <a:ext cx="2514600" cy="685800"/>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noAutofit/>
            </a:bodyPr>
            <a:lstStyle/>
            <a:p>
              <a:pPr algn="ctr">
                <a:defRPr/>
              </a:pPr>
              <a:r>
                <a:rPr lang="en-GB" sz="2400" b="1" dirty="0">
                  <a:solidFill>
                    <a:schemeClr val="bg1"/>
                  </a:solidFill>
                  <a:latin typeface="Arial" pitchFamily="34" charset="0"/>
                  <a:cs typeface="Arial" pitchFamily="34" charset="0"/>
                </a:rPr>
                <a:t>T-shirt</a:t>
              </a:r>
            </a:p>
          </p:txBody>
        </p:sp>
      </p:grpSp>
      <p:grpSp>
        <p:nvGrpSpPr>
          <p:cNvPr id="3" name="Group 6"/>
          <p:cNvGrpSpPr/>
          <p:nvPr/>
        </p:nvGrpSpPr>
        <p:grpSpPr>
          <a:xfrm>
            <a:off x="1905000" y="4595953"/>
            <a:ext cx="8150352" cy="685801"/>
            <a:chOff x="381000" y="4190999"/>
            <a:chExt cx="8150352" cy="685801"/>
          </a:xfrm>
        </p:grpSpPr>
        <p:sp>
          <p:nvSpPr>
            <p:cNvPr id="39" name="Rounded Rectangle 38"/>
            <p:cNvSpPr/>
            <p:nvPr/>
          </p:nvSpPr>
          <p:spPr>
            <a:xfrm rot="16200000">
              <a:off x="5294376" y="1639824"/>
              <a:ext cx="685800" cy="5788152"/>
            </a:xfrm>
            <a:prstGeom prst="roundRect">
              <a:avLst/>
            </a:prstGeom>
            <a:solidFill>
              <a:schemeClr val="tx2">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vert="vert" rtlCol="0" anchor="ctr"/>
            <a:lstStyle/>
            <a:p>
              <a:pPr marL="347472">
                <a:spcBef>
                  <a:spcPts val="400"/>
                </a:spcBef>
              </a:pPr>
              <a:r>
                <a:rPr lang="en-GB" sz="2000" dirty="0">
                  <a:latin typeface="Arial" pitchFamily="34" charset="0"/>
                  <a:cs typeface="Arial" pitchFamily="34" charset="0"/>
                </a:rPr>
                <a:t>Each member has a set of cards with points and declares his/her hand</a:t>
              </a:r>
              <a:endParaRPr lang="en-US" sz="2000" dirty="0">
                <a:latin typeface="Arial" pitchFamily="34" charset="0"/>
                <a:cs typeface="Arial" pitchFamily="34" charset="0"/>
              </a:endParaRPr>
            </a:p>
          </p:txBody>
        </p:sp>
        <p:sp>
          <p:nvSpPr>
            <p:cNvPr id="34" name="Rounded Rectangle 33"/>
            <p:cNvSpPr/>
            <p:nvPr/>
          </p:nvSpPr>
          <p:spPr bwMode="auto">
            <a:xfrm>
              <a:off x="381000" y="4190999"/>
              <a:ext cx="2514600" cy="685800"/>
            </a:xfrm>
            <a:prstGeom prst="roundRect">
              <a:avLst/>
            </a:prstGeom>
            <a:solidFill>
              <a:srgbClr val="0070C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anchor="ctr">
              <a:noAutofit/>
            </a:bodyPr>
            <a:lstStyle/>
            <a:p>
              <a:pPr lvl="0" algn="ctr"/>
              <a:r>
                <a:rPr lang="en-GB" sz="2400" b="1" dirty="0">
                  <a:solidFill>
                    <a:schemeClr val="bg1"/>
                  </a:solidFill>
                  <a:latin typeface="Arial" pitchFamily="34" charset="0"/>
                  <a:cs typeface="Arial" pitchFamily="34" charset="0"/>
                </a:rPr>
                <a:t>Poker cards </a:t>
              </a:r>
              <a:endParaRPr lang="en-US" sz="2400" dirty="0">
                <a:solidFill>
                  <a:schemeClr val="bg1"/>
                </a:solidFill>
                <a:latin typeface="Arial" pitchFamily="34" charset="0"/>
                <a:cs typeface="Arial" pitchFamily="34" charset="0"/>
              </a:endParaRPr>
            </a:p>
          </p:txBody>
        </p:sp>
      </p:grpSp>
      <p:sp>
        <p:nvSpPr>
          <p:cNvPr id="9" name="Title 8"/>
          <p:cNvSpPr>
            <a:spLocks noGrp="1"/>
          </p:cNvSpPr>
          <p:nvPr>
            <p:ph type="title"/>
          </p:nvPr>
        </p:nvSpPr>
        <p:spPr/>
        <p:txBody>
          <a:bodyPr>
            <a:normAutofit fontScale="90000"/>
          </a:bodyPr>
          <a:lstStyle/>
          <a:p>
            <a:r>
              <a:rPr lang="en-GB" dirty="0"/>
              <a:t>Estimation techniques</a:t>
            </a:r>
          </a:p>
        </p:txBody>
      </p:sp>
      <p:grpSp>
        <p:nvGrpSpPr>
          <p:cNvPr id="4" name="Group 19"/>
          <p:cNvGrpSpPr/>
          <p:nvPr/>
        </p:nvGrpSpPr>
        <p:grpSpPr>
          <a:xfrm>
            <a:off x="1881158" y="2776671"/>
            <a:ext cx="8150352" cy="685801"/>
            <a:chOff x="381000" y="4190999"/>
            <a:chExt cx="8150352" cy="685801"/>
          </a:xfrm>
          <a:solidFill>
            <a:srgbClr val="0070C0"/>
          </a:solidFill>
        </p:grpSpPr>
        <p:sp>
          <p:nvSpPr>
            <p:cNvPr id="21" name="Rounded Rectangle 20"/>
            <p:cNvSpPr/>
            <p:nvPr/>
          </p:nvSpPr>
          <p:spPr>
            <a:xfrm rot="16200000">
              <a:off x="5294376" y="1639824"/>
              <a:ext cx="685800" cy="5788152"/>
            </a:xfrm>
            <a:prstGeom prst="roundRect">
              <a:avLst/>
            </a:prstGeom>
            <a:solidFill>
              <a:schemeClr val="tx2">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vert="vert" rtlCol="0" anchor="ctr"/>
            <a:lstStyle/>
            <a:p>
              <a:pPr marL="347472">
                <a:spcBef>
                  <a:spcPts val="400"/>
                </a:spcBef>
              </a:pPr>
              <a:r>
                <a:rPr lang="en-GB" sz="2000" dirty="0">
                  <a:latin typeface="Arial" pitchFamily="34" charset="0"/>
                  <a:cs typeface="Arial" pitchFamily="34" charset="0"/>
                </a:rPr>
                <a:t>Assign points independently then discuss and assign again, and again... </a:t>
              </a:r>
              <a:endParaRPr lang="en-US" sz="2000" dirty="0">
                <a:latin typeface="Arial" pitchFamily="34" charset="0"/>
                <a:cs typeface="Arial" pitchFamily="34" charset="0"/>
              </a:endParaRPr>
            </a:p>
          </p:txBody>
        </p:sp>
        <p:sp>
          <p:nvSpPr>
            <p:cNvPr id="22" name="Rounded Rectangle 21"/>
            <p:cNvSpPr/>
            <p:nvPr/>
          </p:nvSpPr>
          <p:spPr bwMode="auto">
            <a:xfrm>
              <a:off x="381000" y="4190999"/>
              <a:ext cx="2514600" cy="685800"/>
            </a:xfrm>
            <a:prstGeom prst="round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anchor="ctr">
              <a:noAutofit/>
            </a:bodyPr>
            <a:lstStyle/>
            <a:p>
              <a:pPr lvl="0" algn="ctr"/>
              <a:r>
                <a:rPr lang="en-GB" sz="2400" b="1" dirty="0">
                  <a:solidFill>
                    <a:schemeClr val="bg1"/>
                  </a:solidFill>
                  <a:latin typeface="Arial" pitchFamily="34" charset="0"/>
                  <a:cs typeface="Arial" pitchFamily="34" charset="0"/>
                </a:rPr>
                <a:t>Delphi </a:t>
              </a:r>
              <a:endParaRPr lang="en-US" sz="2400" dirty="0">
                <a:solidFill>
                  <a:schemeClr val="bg1"/>
                </a:solidFill>
                <a:latin typeface="Arial" pitchFamily="34" charset="0"/>
                <a:cs typeface="Arial" pitchFamily="34" charset="0"/>
              </a:endParaRPr>
            </a:p>
          </p:txBody>
        </p:sp>
      </p:grpSp>
      <p:grpSp>
        <p:nvGrpSpPr>
          <p:cNvPr id="5" name="Group 22"/>
          <p:cNvGrpSpPr/>
          <p:nvPr/>
        </p:nvGrpSpPr>
        <p:grpSpPr>
          <a:xfrm>
            <a:off x="1905000" y="3686310"/>
            <a:ext cx="8150352" cy="685801"/>
            <a:chOff x="381000" y="1600199"/>
            <a:chExt cx="8150352" cy="685801"/>
          </a:xfrm>
        </p:grpSpPr>
        <p:sp>
          <p:nvSpPr>
            <p:cNvPr id="24" name="Rounded Rectangle 23"/>
            <p:cNvSpPr/>
            <p:nvPr/>
          </p:nvSpPr>
          <p:spPr>
            <a:xfrm rot="16200000">
              <a:off x="5294376" y="-950976"/>
              <a:ext cx="685800" cy="5788152"/>
            </a:xfrm>
            <a:prstGeom prst="roundRect">
              <a:avLst/>
            </a:prstGeom>
            <a:solidFill>
              <a:schemeClr val="tx2">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vert="vert" rtlCol="0" anchor="ctr"/>
            <a:lstStyle/>
            <a:p>
              <a:pPr marL="347472">
                <a:spcBef>
                  <a:spcPts val="400"/>
                </a:spcBef>
              </a:pPr>
              <a:r>
                <a:rPr lang="en-GB" sz="2000" dirty="0">
                  <a:latin typeface="Arial" pitchFamily="34" charset="0"/>
                  <a:cs typeface="Arial" pitchFamily="34" charset="0"/>
                </a:rPr>
                <a:t>0,1,2,3,5,8,13,21</a:t>
              </a:r>
              <a:endParaRPr lang="en-US" sz="2000" dirty="0">
                <a:latin typeface="Arial" pitchFamily="34" charset="0"/>
                <a:cs typeface="Arial" pitchFamily="34" charset="0"/>
              </a:endParaRPr>
            </a:p>
          </p:txBody>
        </p:sp>
        <p:sp>
          <p:nvSpPr>
            <p:cNvPr id="25" name="Rounded Rectangle 24"/>
            <p:cNvSpPr/>
            <p:nvPr/>
          </p:nvSpPr>
          <p:spPr bwMode="auto">
            <a:xfrm>
              <a:off x="381000" y="1600199"/>
              <a:ext cx="2514600" cy="685800"/>
            </a:xfrm>
            <a:prstGeom prst="round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noAutofit/>
            </a:bodyPr>
            <a:lstStyle/>
            <a:p>
              <a:pPr algn="ctr">
                <a:defRPr/>
              </a:pPr>
              <a:r>
                <a:rPr lang="en-GB" sz="2400" b="1" dirty="0">
                  <a:solidFill>
                    <a:schemeClr val="bg1"/>
                  </a:solidFill>
                  <a:latin typeface="Arial" pitchFamily="34" charset="0"/>
                  <a:cs typeface="Arial" pitchFamily="34" charset="0"/>
                </a:rPr>
                <a:t>Scale</a:t>
              </a:r>
            </a:p>
          </p:txBody>
        </p:sp>
      </p:grpSp>
      <p:grpSp>
        <p:nvGrpSpPr>
          <p:cNvPr id="6" name="Group 25"/>
          <p:cNvGrpSpPr/>
          <p:nvPr/>
        </p:nvGrpSpPr>
        <p:grpSpPr>
          <a:xfrm>
            <a:off x="1920480" y="5506202"/>
            <a:ext cx="8150352" cy="685801"/>
            <a:chOff x="381000" y="1600199"/>
            <a:chExt cx="8150352" cy="685801"/>
          </a:xfrm>
        </p:grpSpPr>
        <p:sp>
          <p:nvSpPr>
            <p:cNvPr id="29" name="Rounded Rectangle 28"/>
            <p:cNvSpPr/>
            <p:nvPr/>
          </p:nvSpPr>
          <p:spPr>
            <a:xfrm rot="16200000">
              <a:off x="5294376" y="-950976"/>
              <a:ext cx="685800" cy="5788152"/>
            </a:xfrm>
            <a:prstGeom prst="roundRect">
              <a:avLst/>
            </a:prstGeom>
            <a:solidFill>
              <a:schemeClr val="tx2">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vert="vert" rtlCol="0" anchor="ctr"/>
            <a:lstStyle/>
            <a:p>
              <a:pPr marL="347472">
                <a:spcBef>
                  <a:spcPts val="400"/>
                </a:spcBef>
              </a:pPr>
              <a:r>
                <a:rPr lang="en-GB" sz="2000" dirty="0">
                  <a:latin typeface="Arial" pitchFamily="34" charset="0"/>
                  <a:cs typeface="Arial" pitchFamily="34" charset="0"/>
                </a:rPr>
                <a:t>Rock Paper Scissors</a:t>
              </a:r>
              <a:endParaRPr lang="en-US" sz="2000" dirty="0">
                <a:latin typeface="Arial" pitchFamily="34" charset="0"/>
                <a:cs typeface="Arial" pitchFamily="34" charset="0"/>
              </a:endParaRPr>
            </a:p>
          </p:txBody>
        </p:sp>
        <p:sp>
          <p:nvSpPr>
            <p:cNvPr id="31" name="Rounded Rectangle 30"/>
            <p:cNvSpPr/>
            <p:nvPr/>
          </p:nvSpPr>
          <p:spPr bwMode="auto">
            <a:xfrm>
              <a:off x="381000" y="1600199"/>
              <a:ext cx="2514600" cy="685800"/>
            </a:xfrm>
            <a:prstGeom prst="round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noAutofit/>
            </a:bodyPr>
            <a:lstStyle/>
            <a:p>
              <a:pPr algn="ctr">
                <a:defRPr/>
              </a:pPr>
              <a:r>
                <a:rPr lang="en-GB" sz="2400" b="1" dirty="0">
                  <a:solidFill>
                    <a:schemeClr val="bg1"/>
                  </a:solidFill>
                  <a:latin typeface="Arial" pitchFamily="34" charset="0"/>
                  <a:cs typeface="Arial" pitchFamily="34" charset="0"/>
                </a:rPr>
                <a:t>RPS</a:t>
              </a:r>
            </a:p>
          </p:txBody>
        </p:sp>
      </p:grpSp>
    </p:spTree>
    <p:extLst>
      <p:ext uri="{BB962C8B-B14F-4D97-AF65-F5344CB8AC3E}">
        <p14:creationId xmlns:p14="http://schemas.microsoft.com/office/powerpoint/2010/main" val="4196974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GB" dirty="0"/>
              <a:t>Story points are a unit of measure for expressing the overall size of a user story, feature or other piece of work</a:t>
            </a:r>
          </a:p>
          <a:p>
            <a:endParaRPr lang="en-GB" dirty="0"/>
          </a:p>
          <a:p>
            <a:r>
              <a:rPr lang="en-GB" dirty="0"/>
              <a:t>We assign a point value to each item</a:t>
            </a:r>
          </a:p>
          <a:p>
            <a:endParaRPr lang="en-GB" dirty="0"/>
          </a:p>
          <a:p>
            <a:r>
              <a:rPr lang="en-GB" dirty="0"/>
              <a:t>The raw values are unimportant – it is the relative values that are important </a:t>
            </a:r>
          </a:p>
          <a:p>
            <a:pPr lvl="1"/>
            <a:r>
              <a:rPr lang="en-GB" dirty="0"/>
              <a:t>E.g. a story that is 20 points must be four times the effort of  one that is 5 points and half the size of one that is 40 points</a:t>
            </a:r>
          </a:p>
          <a:p>
            <a:endParaRPr lang="en-GB" dirty="0"/>
          </a:p>
        </p:txBody>
      </p:sp>
      <p:pic>
        <p:nvPicPr>
          <p:cNvPr id="17" name="Content Placeholder 16"/>
          <p:cNvPicPr>
            <a:picLocks noGrp="1" noChangeAspect="1"/>
          </p:cNvPicPr>
          <p:nvPr>
            <p:ph sz="quarter" idx="16"/>
          </p:nvPr>
        </p:nvPicPr>
        <p:blipFill>
          <a:blip r:embed="rId3"/>
          <a:stretch>
            <a:fillRect/>
          </a:stretch>
        </p:blipFill>
        <p:spPr>
          <a:xfrm>
            <a:off x="6101735" y="1929413"/>
            <a:ext cx="5790844" cy="4546988"/>
          </a:xfrm>
          <a:prstGeom prst="rect">
            <a:avLst/>
          </a:prstGeom>
        </p:spPr>
      </p:pic>
      <p:sp>
        <p:nvSpPr>
          <p:cNvPr id="4" name="Title 3"/>
          <p:cNvSpPr>
            <a:spLocks noGrp="1"/>
          </p:cNvSpPr>
          <p:nvPr>
            <p:ph type="title"/>
          </p:nvPr>
        </p:nvSpPr>
        <p:spPr/>
        <p:txBody>
          <a:bodyPr>
            <a:normAutofit fontScale="90000"/>
          </a:bodyPr>
          <a:lstStyle/>
          <a:p>
            <a:r>
              <a:rPr lang="en-GB" dirty="0"/>
              <a:t>Estimating with Story Points</a:t>
            </a:r>
          </a:p>
        </p:txBody>
      </p:sp>
    </p:spTree>
    <p:extLst>
      <p:ext uri="{BB962C8B-B14F-4D97-AF65-F5344CB8AC3E}">
        <p14:creationId xmlns:p14="http://schemas.microsoft.com/office/powerpoint/2010/main" val="3710633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414000" y="1929600"/>
            <a:ext cx="6792712" cy="4546800"/>
          </a:xfrm>
        </p:spPr>
        <p:txBody>
          <a:bodyPr/>
          <a:lstStyle/>
          <a:p>
            <a:pPr>
              <a:spcAft>
                <a:spcPts val="0"/>
              </a:spcAft>
            </a:pPr>
            <a:r>
              <a:rPr lang="en-GB" dirty="0"/>
              <a:t>The Scrum Master will usually facilitate the Planning Game</a:t>
            </a:r>
          </a:p>
          <a:p>
            <a:pPr>
              <a:spcAft>
                <a:spcPts val="0"/>
              </a:spcAft>
            </a:pPr>
            <a:endParaRPr lang="en-GB" dirty="0"/>
          </a:p>
          <a:p>
            <a:pPr>
              <a:spcAft>
                <a:spcPts val="0"/>
              </a:spcAft>
            </a:pPr>
            <a:r>
              <a:rPr lang="en-GB" dirty="0"/>
              <a:t>It is useful for the Product Owner and possibly the lead architect to attend </a:t>
            </a:r>
          </a:p>
          <a:p>
            <a:pPr lvl="1">
              <a:spcAft>
                <a:spcPts val="0"/>
              </a:spcAft>
            </a:pPr>
            <a:r>
              <a:rPr lang="en-GB" dirty="0"/>
              <a:t>Address questions that will arise about the intent or implementation of the stories/tasks</a:t>
            </a:r>
          </a:p>
          <a:p>
            <a:pPr>
              <a:spcAft>
                <a:spcPts val="0"/>
              </a:spcAft>
            </a:pPr>
            <a:endParaRPr lang="en-GB" dirty="0"/>
          </a:p>
          <a:p>
            <a:pPr>
              <a:spcAft>
                <a:spcPts val="0"/>
              </a:spcAft>
            </a:pPr>
            <a:r>
              <a:rPr lang="en-GB" dirty="0"/>
              <a:t>A good way to start pointing is to look at a medium story/task that is easily measured, assign it a number of points (e.g., five) and then base all others as: "Is this story like the first one?" Is it larger, smaller, more complex? etc.</a:t>
            </a:r>
          </a:p>
          <a:p>
            <a:endParaRPr lang="en-GB" dirty="0"/>
          </a:p>
        </p:txBody>
      </p:sp>
      <p:sp>
        <p:nvSpPr>
          <p:cNvPr id="4" name="Title 3"/>
          <p:cNvSpPr>
            <a:spLocks noGrp="1"/>
          </p:cNvSpPr>
          <p:nvPr>
            <p:ph type="title"/>
          </p:nvPr>
        </p:nvSpPr>
        <p:spPr/>
        <p:txBody>
          <a:bodyPr>
            <a:normAutofit fontScale="90000"/>
          </a:bodyPr>
          <a:lstStyle/>
          <a:p>
            <a:r>
              <a:rPr lang="en-GB" dirty="0"/>
              <a:t>Planning poker</a:t>
            </a:r>
          </a:p>
        </p:txBody>
      </p:sp>
      <p:pic>
        <p:nvPicPr>
          <p:cNvPr id="5" name="Content Placeholder 4"/>
          <p:cNvPicPr>
            <a:picLocks noGrp="1" noChangeAspect="1"/>
          </p:cNvPicPr>
          <p:nvPr>
            <p:ph sz="quarter" idx="16"/>
          </p:nvPr>
        </p:nvPicPr>
        <p:blipFill>
          <a:blip r:embed="rId3">
            <a:clrChange>
              <a:clrFrom>
                <a:srgbClr val="FFFFFF"/>
              </a:clrFrom>
              <a:clrTo>
                <a:srgbClr val="FFFFFF">
                  <a:alpha val="0"/>
                </a:srgbClr>
              </a:clrTo>
            </a:clrChange>
          </a:blip>
          <a:stretch>
            <a:fillRect/>
          </a:stretch>
        </p:blipFill>
        <p:spPr>
          <a:xfrm>
            <a:off x="7355627" y="1929600"/>
            <a:ext cx="3810000" cy="3810000"/>
          </a:xfrm>
          <a:prstGeom prst="rect">
            <a:avLst/>
          </a:prstGeom>
        </p:spPr>
      </p:pic>
    </p:spTree>
    <p:extLst>
      <p:ext uri="{BB962C8B-B14F-4D97-AF65-F5344CB8AC3E}">
        <p14:creationId xmlns:p14="http://schemas.microsoft.com/office/powerpoint/2010/main" val="2634496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5D9993-26B5-432A-A857-0F26C3FD1808}"/>
              </a:ext>
            </a:extLst>
          </p:cNvPr>
          <p:cNvSpPr>
            <a:spLocks noGrp="1"/>
          </p:cNvSpPr>
          <p:nvPr>
            <p:ph type="body" sz="quarter" idx="15"/>
          </p:nvPr>
        </p:nvSpPr>
        <p:spPr/>
        <p:txBody>
          <a:bodyPr/>
          <a:lstStyle/>
          <a:p>
            <a:r>
              <a:rPr lang="en-GB" dirty="0"/>
              <a:t>Give each estimator a set of cards containing numbers to be used (e.g. 1 to 10)</a:t>
            </a:r>
          </a:p>
          <a:p>
            <a:endParaRPr lang="en-GB" dirty="0"/>
          </a:p>
          <a:p>
            <a:r>
              <a:rPr lang="en-GB" dirty="0"/>
              <a:t>Product owner reads out one of the user story and further contextualises it if needs be</a:t>
            </a:r>
          </a:p>
          <a:p>
            <a:endParaRPr lang="en-GB" dirty="0"/>
          </a:p>
          <a:p>
            <a:r>
              <a:rPr lang="en-GB" dirty="0"/>
              <a:t>All the estimators select a card based on the difficulty of the story</a:t>
            </a:r>
          </a:p>
          <a:p>
            <a:endParaRPr lang="en-GB" dirty="0"/>
          </a:p>
          <a:p>
            <a:r>
              <a:rPr lang="en-GB" dirty="0"/>
              <a:t>Cards are turned over, and discussions can take place</a:t>
            </a:r>
          </a:p>
          <a:p>
            <a:pPr lvl="1"/>
            <a:r>
              <a:rPr lang="en-GB" dirty="0"/>
              <a:t>Focus on the outliers – e.g. if 2 people picked 5 and 6 and someone else picked 10, why?</a:t>
            </a:r>
          </a:p>
          <a:p>
            <a:pPr lvl="1"/>
            <a:r>
              <a:rPr lang="en-GB" dirty="0"/>
              <a:t>After discussion, re-estimate and discuss again if necessary until estimates converge (it’s not a vote!)</a:t>
            </a:r>
          </a:p>
          <a:p>
            <a:endParaRPr lang="en-GB" dirty="0"/>
          </a:p>
        </p:txBody>
      </p:sp>
      <p:sp>
        <p:nvSpPr>
          <p:cNvPr id="3" name="Title 2">
            <a:extLst>
              <a:ext uri="{FF2B5EF4-FFF2-40B4-BE49-F238E27FC236}">
                <a16:creationId xmlns:a16="http://schemas.microsoft.com/office/drawing/2014/main" id="{7956C02A-0704-44E2-8B0B-5B1977AF6243}"/>
              </a:ext>
            </a:extLst>
          </p:cNvPr>
          <p:cNvSpPr>
            <a:spLocks noGrp="1"/>
          </p:cNvSpPr>
          <p:nvPr>
            <p:ph type="title"/>
          </p:nvPr>
        </p:nvSpPr>
        <p:spPr/>
        <p:txBody>
          <a:bodyPr>
            <a:normAutofit fontScale="90000"/>
          </a:bodyPr>
          <a:lstStyle/>
          <a:p>
            <a:r>
              <a:rPr lang="en-GB" dirty="0"/>
              <a:t>Planning Poker – Example Steps</a:t>
            </a:r>
          </a:p>
        </p:txBody>
      </p:sp>
    </p:spTree>
    <p:extLst>
      <p:ext uri="{BB962C8B-B14F-4D97-AF65-F5344CB8AC3E}">
        <p14:creationId xmlns:p14="http://schemas.microsoft.com/office/powerpoint/2010/main" val="3575792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F1F85A-9494-4107-B898-A5F49DA82754}"/>
              </a:ext>
            </a:extLst>
          </p:cNvPr>
          <p:cNvSpPr>
            <a:spLocks noGrp="1"/>
          </p:cNvSpPr>
          <p:nvPr>
            <p:ph type="body" sz="quarter" idx="15"/>
          </p:nvPr>
        </p:nvSpPr>
        <p:spPr/>
        <p:txBody>
          <a:bodyPr/>
          <a:lstStyle/>
          <a:p>
            <a:r>
              <a:rPr lang="en-GB" dirty="0"/>
              <a:t>Depending on the estimates, players can fold if their argument has been heard but there’s just disagreement</a:t>
            </a:r>
          </a:p>
          <a:p>
            <a:endParaRPr lang="en-GB" dirty="0"/>
          </a:p>
          <a:p>
            <a:r>
              <a:rPr lang="en-GB" dirty="0"/>
              <a:t>If there’s still a massive outlier – e.g. 3 people have a 5 and someone else has a 20 – we need to consider why this is the case</a:t>
            </a:r>
          </a:p>
          <a:p>
            <a:pPr lvl="1"/>
            <a:r>
              <a:rPr lang="en-GB" dirty="0"/>
              <a:t>Product uncertainty – do they understand </a:t>
            </a:r>
            <a:r>
              <a:rPr lang="en-GB" b="1" dirty="0"/>
              <a:t>what </a:t>
            </a:r>
            <a:r>
              <a:rPr lang="en-GB" dirty="0"/>
              <a:t>the feature is?</a:t>
            </a:r>
          </a:p>
          <a:p>
            <a:pPr lvl="1"/>
            <a:r>
              <a:rPr lang="en-GB" dirty="0"/>
              <a:t>Technical uncertainty – do they understand </a:t>
            </a:r>
            <a:r>
              <a:rPr lang="en-GB" b="1" dirty="0"/>
              <a:t>how </a:t>
            </a:r>
            <a:r>
              <a:rPr lang="en-GB" dirty="0"/>
              <a:t>to implement the feature?</a:t>
            </a:r>
          </a:p>
          <a:p>
            <a:pPr lvl="1"/>
            <a:endParaRPr lang="en-GB" dirty="0"/>
          </a:p>
          <a:p>
            <a:r>
              <a:rPr lang="en-GB" dirty="0"/>
              <a:t>Solves for this:</a:t>
            </a:r>
          </a:p>
          <a:p>
            <a:pPr lvl="1"/>
            <a:r>
              <a:rPr lang="en-GB" dirty="0"/>
              <a:t>Come back to the story later after further discussions</a:t>
            </a:r>
          </a:p>
          <a:p>
            <a:pPr lvl="1"/>
            <a:r>
              <a:rPr lang="en-GB" dirty="0"/>
              <a:t>Use a range as the estimate rather than a single number</a:t>
            </a:r>
          </a:p>
          <a:p>
            <a:endParaRPr lang="en-GB" dirty="0"/>
          </a:p>
        </p:txBody>
      </p:sp>
      <p:sp>
        <p:nvSpPr>
          <p:cNvPr id="3" name="Title 2">
            <a:extLst>
              <a:ext uri="{FF2B5EF4-FFF2-40B4-BE49-F238E27FC236}">
                <a16:creationId xmlns:a16="http://schemas.microsoft.com/office/drawing/2014/main" id="{2394D6FA-2F65-47B2-8718-74C0579DC142}"/>
              </a:ext>
            </a:extLst>
          </p:cNvPr>
          <p:cNvSpPr>
            <a:spLocks noGrp="1"/>
          </p:cNvSpPr>
          <p:nvPr>
            <p:ph type="title"/>
          </p:nvPr>
        </p:nvSpPr>
        <p:spPr/>
        <p:txBody>
          <a:bodyPr>
            <a:normAutofit fontScale="90000"/>
          </a:bodyPr>
          <a:lstStyle/>
          <a:p>
            <a:r>
              <a:rPr lang="en-GB" dirty="0"/>
              <a:t>Folding in Planning Poker</a:t>
            </a:r>
          </a:p>
        </p:txBody>
      </p:sp>
    </p:spTree>
    <p:extLst>
      <p:ext uri="{BB962C8B-B14F-4D97-AF65-F5344CB8AC3E}">
        <p14:creationId xmlns:p14="http://schemas.microsoft.com/office/powerpoint/2010/main" val="3896754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87732"/>
            <a:ext cx="10364400" cy="1821530"/>
          </a:xfrm>
        </p:spPr>
        <p:txBody>
          <a:bodyPr/>
          <a:lstStyle/>
          <a:p>
            <a:r>
              <a:rPr lang="en-GB" dirty="0"/>
              <a:t>Thank you</a:t>
            </a:r>
          </a:p>
        </p:txBody>
      </p:sp>
      <p:sp>
        <p:nvSpPr>
          <p:cNvPr id="3" name="Subtitle 2"/>
          <p:cNvSpPr>
            <a:spLocks noGrp="1"/>
          </p:cNvSpPr>
          <p:nvPr>
            <p:ph type="subTitle" idx="1"/>
          </p:nvPr>
        </p:nvSpPr>
        <p:spPr>
          <a:xfrm>
            <a:off x="914400" y="3129367"/>
            <a:ext cx="10364400" cy="439200"/>
          </a:xfrm>
        </p:spPr>
        <p:txBody>
          <a:bodyPr/>
          <a:lstStyle/>
          <a:p>
            <a:pPr lvl="0"/>
            <a:r>
              <a:rPr lang="en-GB" dirty="0"/>
              <a:t>QA hopes you enjoyed your course, </a:t>
            </a:r>
          </a:p>
          <a:p>
            <a:pPr lvl="0"/>
            <a:r>
              <a:rPr lang="en-GB" dirty="0"/>
              <a:t>as much as we enjoyed teaching you.</a:t>
            </a:r>
          </a:p>
        </p:txBody>
      </p:sp>
    </p:spTree>
    <p:extLst>
      <p:ext uri="{BB962C8B-B14F-4D97-AF65-F5344CB8AC3E}">
        <p14:creationId xmlns:p14="http://schemas.microsoft.com/office/powerpoint/2010/main" val="401202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a:t>12 Agile principles</a:t>
            </a:r>
            <a:endParaRPr lang="en-GB" dirty="0"/>
          </a:p>
        </p:txBody>
      </p:sp>
      <p:sp>
        <p:nvSpPr>
          <p:cNvPr id="7" name="Rectangle 6"/>
          <p:cNvSpPr/>
          <p:nvPr/>
        </p:nvSpPr>
        <p:spPr>
          <a:xfrm>
            <a:off x="2136775" y="1648600"/>
            <a:ext cx="2514601" cy="1323439"/>
          </a:xfrm>
          <a:prstGeom prst="rect">
            <a:avLst/>
          </a:prstGeom>
        </p:spPr>
        <p:txBody>
          <a:bodyPr wrap="square" anchor="b">
            <a:spAutoFit/>
          </a:bodyPr>
          <a:lstStyle/>
          <a:p>
            <a:pPr marL="4763" algn="ctr"/>
            <a:r>
              <a:rPr lang="en-GB" sz="1600" dirty="0"/>
              <a:t>Our highest priority is to satisfy the customer</a:t>
            </a:r>
            <a:br>
              <a:rPr lang="en-GB" sz="1600" dirty="0"/>
            </a:br>
            <a:r>
              <a:rPr lang="en-GB" sz="1600" dirty="0"/>
              <a:t>through early and continuous delivery</a:t>
            </a:r>
            <a:br>
              <a:rPr lang="en-GB" sz="1600" dirty="0"/>
            </a:br>
            <a:r>
              <a:rPr lang="en-GB" sz="1600" dirty="0"/>
              <a:t>of valuable software.</a:t>
            </a:r>
            <a:endParaRPr lang="en-US" sz="1600" dirty="0">
              <a:latin typeface="Segoe UI" panose="020B0502040204020203" pitchFamily="34" charset="0"/>
              <a:cs typeface="Segoe UI" panose="020B0502040204020203" pitchFamily="34" charset="0"/>
            </a:endParaRPr>
          </a:p>
        </p:txBody>
      </p:sp>
      <p:sp>
        <p:nvSpPr>
          <p:cNvPr id="10" name="Rounded Rectangle 9"/>
          <p:cNvSpPr/>
          <p:nvPr/>
        </p:nvSpPr>
        <p:spPr bwMode="auto">
          <a:xfrm>
            <a:off x="4800601" y="3105003"/>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2</a:t>
            </a:r>
          </a:p>
        </p:txBody>
      </p:sp>
      <p:sp>
        <p:nvSpPr>
          <p:cNvPr id="11" name="Rectangle 10"/>
          <p:cNvSpPr/>
          <p:nvPr/>
        </p:nvSpPr>
        <p:spPr>
          <a:xfrm>
            <a:off x="4800603" y="1156156"/>
            <a:ext cx="2514601" cy="1815882"/>
          </a:xfrm>
          <a:prstGeom prst="rect">
            <a:avLst/>
          </a:prstGeom>
        </p:spPr>
        <p:txBody>
          <a:bodyPr wrap="square" anchor="b">
            <a:spAutoFit/>
          </a:bodyPr>
          <a:lstStyle/>
          <a:p>
            <a:pPr marL="4763" algn="ctr"/>
            <a:r>
              <a:rPr lang="en-GB" sz="1600" dirty="0"/>
              <a:t>Welcome changing requirements, even late in development. </a:t>
            </a:r>
          </a:p>
          <a:p>
            <a:pPr marL="4763" algn="ctr"/>
            <a:r>
              <a:rPr lang="en-GB" sz="1600" dirty="0"/>
              <a:t>Agile processes harness change for </a:t>
            </a:r>
            <a:br>
              <a:rPr lang="en-GB" sz="1600" dirty="0"/>
            </a:br>
            <a:r>
              <a:rPr lang="en-GB" sz="1600" dirty="0"/>
              <a:t>the customer's competitive advantage.</a:t>
            </a:r>
            <a:endParaRPr lang="en-US" sz="1600" dirty="0">
              <a:latin typeface="Segoe UI" panose="020B0502040204020203" pitchFamily="34" charset="0"/>
              <a:cs typeface="Segoe UI" panose="020B0502040204020203" pitchFamily="34" charset="0"/>
            </a:endParaRPr>
          </a:p>
        </p:txBody>
      </p:sp>
      <p:sp>
        <p:nvSpPr>
          <p:cNvPr id="15" name="Rectangle 14"/>
          <p:cNvSpPr/>
          <p:nvPr/>
        </p:nvSpPr>
        <p:spPr>
          <a:xfrm>
            <a:off x="7467601" y="1402378"/>
            <a:ext cx="2514601" cy="1569660"/>
          </a:xfrm>
          <a:prstGeom prst="rect">
            <a:avLst/>
          </a:prstGeom>
        </p:spPr>
        <p:txBody>
          <a:bodyPr wrap="square" anchor="b">
            <a:spAutoFit/>
          </a:bodyPr>
          <a:lstStyle/>
          <a:p>
            <a:pPr marL="4763" algn="ctr"/>
            <a:r>
              <a:rPr lang="en-GB" sz="1600" dirty="0"/>
              <a:t>Deliver working software frequently, from a </a:t>
            </a:r>
            <a:br>
              <a:rPr lang="en-GB" sz="1600" dirty="0"/>
            </a:br>
            <a:r>
              <a:rPr lang="en-GB" sz="1600" dirty="0"/>
              <a:t>couple of weeks to a couple of months, with a </a:t>
            </a:r>
            <a:br>
              <a:rPr lang="en-GB" sz="1600" dirty="0"/>
            </a:br>
            <a:r>
              <a:rPr lang="en-GB" sz="1600" dirty="0"/>
              <a:t>preference to the shorter timescale.</a:t>
            </a:r>
            <a:endParaRPr lang="en-US" sz="1600" dirty="0">
              <a:latin typeface="Segoe UI" panose="020B0502040204020203" pitchFamily="34" charset="0"/>
              <a:cs typeface="Segoe UI" panose="020B0502040204020203" pitchFamily="34" charset="0"/>
            </a:endParaRPr>
          </a:p>
        </p:txBody>
      </p:sp>
      <p:sp>
        <p:nvSpPr>
          <p:cNvPr id="19" name="Rectangle 18"/>
          <p:cNvSpPr/>
          <p:nvPr/>
        </p:nvSpPr>
        <p:spPr>
          <a:xfrm>
            <a:off x="4800601" y="4447981"/>
            <a:ext cx="2514601" cy="1569660"/>
          </a:xfrm>
          <a:prstGeom prst="rect">
            <a:avLst/>
          </a:prstGeom>
        </p:spPr>
        <p:txBody>
          <a:bodyPr wrap="square" anchor="t">
            <a:spAutoFit/>
          </a:bodyPr>
          <a:lstStyle/>
          <a:p>
            <a:pPr marL="4763" algn="ctr"/>
            <a:r>
              <a:rPr lang="en-GB" sz="1600" dirty="0"/>
              <a:t>Build projects around motivated individuals. </a:t>
            </a:r>
            <a:br>
              <a:rPr lang="en-GB" sz="1600" dirty="0"/>
            </a:br>
            <a:r>
              <a:rPr lang="en-GB" sz="1600" dirty="0"/>
              <a:t>Give them the environment and support they need, and trust them to get the job done.</a:t>
            </a:r>
            <a:endParaRPr lang="en-US" sz="1600" dirty="0">
              <a:latin typeface="Segoe UI" panose="020B0502040204020203" pitchFamily="34" charset="0"/>
              <a:cs typeface="Segoe UI" panose="020B0502040204020203" pitchFamily="34" charset="0"/>
            </a:endParaRPr>
          </a:p>
        </p:txBody>
      </p:sp>
      <p:sp>
        <p:nvSpPr>
          <p:cNvPr id="23" name="Rectangle 22"/>
          <p:cNvSpPr/>
          <p:nvPr/>
        </p:nvSpPr>
        <p:spPr>
          <a:xfrm>
            <a:off x="2136775" y="4447981"/>
            <a:ext cx="2514601" cy="1077218"/>
          </a:xfrm>
          <a:prstGeom prst="rect">
            <a:avLst/>
          </a:prstGeom>
        </p:spPr>
        <p:txBody>
          <a:bodyPr wrap="square" anchor="t">
            <a:spAutoFit/>
          </a:bodyPr>
          <a:lstStyle/>
          <a:p>
            <a:pPr marL="4763" algn="ctr"/>
            <a:r>
              <a:rPr lang="en-GB" sz="1600" dirty="0"/>
              <a:t>Business people and developers must work </a:t>
            </a:r>
            <a:br>
              <a:rPr lang="en-GB" sz="1600" dirty="0"/>
            </a:br>
            <a:r>
              <a:rPr lang="en-GB" sz="1600" dirty="0"/>
              <a:t>together daily throughout the project.</a:t>
            </a:r>
            <a:endParaRPr lang="en-US" sz="1600" dirty="0">
              <a:latin typeface="Segoe UI" panose="020B0502040204020203" pitchFamily="34" charset="0"/>
              <a:cs typeface="Segoe UI" panose="020B0502040204020203" pitchFamily="34" charset="0"/>
            </a:endParaRPr>
          </a:p>
        </p:txBody>
      </p:sp>
      <p:sp>
        <p:nvSpPr>
          <p:cNvPr id="27" name="Rectangle 26"/>
          <p:cNvSpPr/>
          <p:nvPr/>
        </p:nvSpPr>
        <p:spPr>
          <a:xfrm>
            <a:off x="7467601" y="4447981"/>
            <a:ext cx="2514601" cy="1815882"/>
          </a:xfrm>
          <a:prstGeom prst="rect">
            <a:avLst/>
          </a:prstGeom>
        </p:spPr>
        <p:txBody>
          <a:bodyPr wrap="square" anchor="t">
            <a:spAutoFit/>
          </a:bodyPr>
          <a:lstStyle/>
          <a:p>
            <a:pPr algn="ctr"/>
            <a:r>
              <a:rPr lang="en-GB" sz="1600" dirty="0"/>
              <a:t>The most efficient and effective method of </a:t>
            </a:r>
            <a:br>
              <a:rPr lang="en-GB" sz="1600" dirty="0"/>
            </a:br>
            <a:r>
              <a:rPr lang="en-GB" sz="1600" dirty="0"/>
              <a:t>conveying information to and within a development </a:t>
            </a:r>
          </a:p>
          <a:p>
            <a:pPr algn="ctr"/>
            <a:r>
              <a:rPr lang="en-GB" sz="1600" dirty="0"/>
              <a:t>team is face-to-face conversation.</a:t>
            </a:r>
          </a:p>
        </p:txBody>
      </p:sp>
      <p:sp>
        <p:nvSpPr>
          <p:cNvPr id="28" name="Rounded Rectangle 27"/>
          <p:cNvSpPr/>
          <p:nvPr/>
        </p:nvSpPr>
        <p:spPr bwMode="auto">
          <a:xfrm>
            <a:off x="7467600" y="3105003"/>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3</a:t>
            </a:r>
          </a:p>
        </p:txBody>
      </p:sp>
      <p:sp>
        <p:nvSpPr>
          <p:cNvPr id="29" name="Rounded Rectangle 28"/>
          <p:cNvSpPr/>
          <p:nvPr/>
        </p:nvSpPr>
        <p:spPr bwMode="auto">
          <a:xfrm>
            <a:off x="7467600" y="3777024"/>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6</a:t>
            </a:r>
          </a:p>
        </p:txBody>
      </p:sp>
      <p:sp>
        <p:nvSpPr>
          <p:cNvPr id="30" name="Rounded Rectangle 29"/>
          <p:cNvSpPr/>
          <p:nvPr/>
        </p:nvSpPr>
        <p:spPr bwMode="auto">
          <a:xfrm>
            <a:off x="4800601" y="3786229"/>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5</a:t>
            </a:r>
          </a:p>
        </p:txBody>
      </p:sp>
      <p:sp>
        <p:nvSpPr>
          <p:cNvPr id="31" name="Rounded Rectangle 30"/>
          <p:cNvSpPr/>
          <p:nvPr/>
        </p:nvSpPr>
        <p:spPr bwMode="auto">
          <a:xfrm>
            <a:off x="2133602" y="3105002"/>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1</a:t>
            </a:r>
          </a:p>
        </p:txBody>
      </p:sp>
      <p:sp>
        <p:nvSpPr>
          <p:cNvPr id="32" name="Rounded Rectangle 31"/>
          <p:cNvSpPr/>
          <p:nvPr/>
        </p:nvSpPr>
        <p:spPr bwMode="auto">
          <a:xfrm>
            <a:off x="2133602" y="3809537"/>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278983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tabLst>
                <a:tab pos="3944938" algn="l"/>
              </a:tabLst>
            </a:pPr>
            <a:r>
              <a:rPr lang="en-GB" dirty="0"/>
              <a:t>12 Agile principles</a:t>
            </a:r>
          </a:p>
        </p:txBody>
      </p:sp>
      <p:sp>
        <p:nvSpPr>
          <p:cNvPr id="7" name="Rectangle 6"/>
          <p:cNvSpPr/>
          <p:nvPr/>
        </p:nvSpPr>
        <p:spPr>
          <a:xfrm>
            <a:off x="4800601" y="1402378"/>
            <a:ext cx="2514601" cy="1569660"/>
          </a:xfrm>
          <a:prstGeom prst="rect">
            <a:avLst/>
          </a:prstGeom>
        </p:spPr>
        <p:txBody>
          <a:bodyPr wrap="square" anchor="b">
            <a:spAutoFit/>
          </a:bodyPr>
          <a:lstStyle/>
          <a:p>
            <a:pPr marL="4763" algn="ctr"/>
            <a:r>
              <a:rPr lang="en-GB" sz="1600" dirty="0"/>
              <a:t>Agile processes promote sustainable development.</a:t>
            </a:r>
            <a:br>
              <a:rPr lang="en-GB" sz="1600" dirty="0"/>
            </a:br>
            <a:r>
              <a:rPr lang="en-GB" sz="1600" dirty="0"/>
              <a:t>The sponsors, developers, and users should be able </a:t>
            </a:r>
            <a:br>
              <a:rPr lang="en-GB" sz="1600" dirty="0"/>
            </a:br>
            <a:r>
              <a:rPr lang="en-GB" sz="1600" dirty="0"/>
              <a:t>to maintain a constant pace indefinitely.</a:t>
            </a:r>
            <a:endParaRPr lang="en-US" sz="1600" dirty="0">
              <a:latin typeface="Segoe UI" panose="020B0502040204020203" pitchFamily="34" charset="0"/>
              <a:cs typeface="Segoe UI" panose="020B0502040204020203" pitchFamily="34" charset="0"/>
            </a:endParaRPr>
          </a:p>
        </p:txBody>
      </p:sp>
      <p:sp>
        <p:nvSpPr>
          <p:cNvPr id="11" name="Rectangle 10"/>
          <p:cNvSpPr/>
          <p:nvPr/>
        </p:nvSpPr>
        <p:spPr>
          <a:xfrm>
            <a:off x="2136775" y="2141042"/>
            <a:ext cx="2514601" cy="830997"/>
          </a:xfrm>
          <a:prstGeom prst="rect">
            <a:avLst/>
          </a:prstGeom>
        </p:spPr>
        <p:txBody>
          <a:bodyPr wrap="square" anchor="b">
            <a:spAutoFit/>
          </a:bodyPr>
          <a:lstStyle/>
          <a:p>
            <a:pPr marL="4763" algn="ctr"/>
            <a:r>
              <a:rPr lang="en-GB" sz="1600" dirty="0"/>
              <a:t>Working software is the primary measure of progress.</a:t>
            </a:r>
            <a:endParaRPr lang="en-US" sz="1600" dirty="0">
              <a:latin typeface="Segoe UI" panose="020B0502040204020203" pitchFamily="34" charset="0"/>
              <a:cs typeface="Segoe UI" panose="020B0502040204020203" pitchFamily="34" charset="0"/>
            </a:endParaRPr>
          </a:p>
        </p:txBody>
      </p:sp>
      <p:sp>
        <p:nvSpPr>
          <p:cNvPr id="15" name="Rectangle 14"/>
          <p:cNvSpPr/>
          <p:nvPr/>
        </p:nvSpPr>
        <p:spPr>
          <a:xfrm>
            <a:off x="7467601" y="1894820"/>
            <a:ext cx="2514601" cy="1077218"/>
          </a:xfrm>
          <a:prstGeom prst="rect">
            <a:avLst/>
          </a:prstGeom>
        </p:spPr>
        <p:txBody>
          <a:bodyPr wrap="square" anchor="b">
            <a:spAutoFit/>
          </a:bodyPr>
          <a:lstStyle/>
          <a:p>
            <a:pPr marL="4763" algn="ctr"/>
            <a:r>
              <a:rPr lang="en-GB" sz="1600" dirty="0"/>
              <a:t>Continuous attention to technical excellence </a:t>
            </a:r>
            <a:br>
              <a:rPr lang="en-GB" sz="1600" dirty="0"/>
            </a:br>
            <a:r>
              <a:rPr lang="en-GB" sz="1600" dirty="0"/>
              <a:t>and good design enhances agility.</a:t>
            </a:r>
            <a:endParaRPr lang="en-US" sz="1600" dirty="0">
              <a:latin typeface="Segoe UI" panose="020B0502040204020203" pitchFamily="34" charset="0"/>
              <a:cs typeface="Segoe UI" panose="020B0502040204020203" pitchFamily="34" charset="0"/>
            </a:endParaRPr>
          </a:p>
        </p:txBody>
      </p:sp>
      <p:sp>
        <p:nvSpPr>
          <p:cNvPr id="19" name="Rectangle 18"/>
          <p:cNvSpPr/>
          <p:nvPr/>
        </p:nvSpPr>
        <p:spPr>
          <a:xfrm>
            <a:off x="4800601" y="4447981"/>
            <a:ext cx="2514601" cy="1077218"/>
          </a:xfrm>
          <a:prstGeom prst="rect">
            <a:avLst/>
          </a:prstGeom>
        </p:spPr>
        <p:txBody>
          <a:bodyPr wrap="square" anchor="t">
            <a:spAutoFit/>
          </a:bodyPr>
          <a:lstStyle/>
          <a:p>
            <a:pPr marL="4763" algn="ctr"/>
            <a:r>
              <a:rPr lang="en-GB" sz="1600" dirty="0"/>
              <a:t>The best architectures, requirements, and designs emerge from self-organising teams.</a:t>
            </a:r>
            <a:endParaRPr lang="en-US" sz="1600" dirty="0">
              <a:latin typeface="Segoe UI" panose="020B0502040204020203" pitchFamily="34" charset="0"/>
              <a:cs typeface="Segoe UI" panose="020B0502040204020203" pitchFamily="34" charset="0"/>
            </a:endParaRPr>
          </a:p>
        </p:txBody>
      </p:sp>
      <p:sp>
        <p:nvSpPr>
          <p:cNvPr id="23" name="Rectangle 22"/>
          <p:cNvSpPr/>
          <p:nvPr/>
        </p:nvSpPr>
        <p:spPr>
          <a:xfrm>
            <a:off x="2136775" y="4447981"/>
            <a:ext cx="2514601" cy="1077218"/>
          </a:xfrm>
          <a:prstGeom prst="rect">
            <a:avLst/>
          </a:prstGeom>
        </p:spPr>
        <p:txBody>
          <a:bodyPr wrap="square" anchor="t">
            <a:spAutoFit/>
          </a:bodyPr>
          <a:lstStyle/>
          <a:p>
            <a:pPr marL="4763" algn="ctr"/>
            <a:r>
              <a:rPr lang="en-GB" sz="1600" dirty="0"/>
              <a:t>Simplicity – the art of maximising the amount </a:t>
            </a:r>
            <a:br>
              <a:rPr lang="en-GB" sz="1600" dirty="0"/>
            </a:br>
            <a:r>
              <a:rPr lang="en-GB" sz="1600" dirty="0"/>
              <a:t>of work not done – is essential.</a:t>
            </a:r>
            <a:endParaRPr lang="en-US" sz="1600" dirty="0">
              <a:latin typeface="Segoe UI" panose="020B0502040204020203" pitchFamily="34" charset="0"/>
              <a:cs typeface="Segoe UI" panose="020B0502040204020203" pitchFamily="34" charset="0"/>
            </a:endParaRPr>
          </a:p>
        </p:txBody>
      </p:sp>
      <p:sp>
        <p:nvSpPr>
          <p:cNvPr id="27" name="Rectangle 26"/>
          <p:cNvSpPr/>
          <p:nvPr/>
        </p:nvSpPr>
        <p:spPr>
          <a:xfrm>
            <a:off x="7467601" y="4447981"/>
            <a:ext cx="2514601" cy="1569660"/>
          </a:xfrm>
          <a:prstGeom prst="rect">
            <a:avLst/>
          </a:prstGeom>
        </p:spPr>
        <p:txBody>
          <a:bodyPr wrap="square" anchor="t">
            <a:spAutoFit/>
          </a:bodyPr>
          <a:lstStyle/>
          <a:p>
            <a:pPr algn="ctr"/>
            <a:r>
              <a:rPr lang="en-GB" sz="1600" dirty="0"/>
              <a:t>At regular intervals, the team reflects on how </a:t>
            </a:r>
            <a:br>
              <a:rPr lang="en-GB" sz="1600" dirty="0"/>
            </a:br>
            <a:r>
              <a:rPr lang="en-GB" sz="1600" dirty="0"/>
              <a:t>to become more effective, then tunes and adjusts its behaviour accordingly.</a:t>
            </a:r>
          </a:p>
        </p:txBody>
      </p:sp>
      <p:sp>
        <p:nvSpPr>
          <p:cNvPr id="28" name="Rounded Rectangle 27"/>
          <p:cNvSpPr/>
          <p:nvPr/>
        </p:nvSpPr>
        <p:spPr bwMode="auto">
          <a:xfrm>
            <a:off x="4800601" y="3105003"/>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8</a:t>
            </a:r>
          </a:p>
        </p:txBody>
      </p:sp>
      <p:sp>
        <p:nvSpPr>
          <p:cNvPr id="29" name="Rounded Rectangle 28"/>
          <p:cNvSpPr/>
          <p:nvPr/>
        </p:nvSpPr>
        <p:spPr bwMode="auto">
          <a:xfrm>
            <a:off x="7467600" y="3105003"/>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9</a:t>
            </a:r>
          </a:p>
        </p:txBody>
      </p:sp>
      <p:sp>
        <p:nvSpPr>
          <p:cNvPr id="30" name="Rounded Rectangle 29"/>
          <p:cNvSpPr/>
          <p:nvPr/>
        </p:nvSpPr>
        <p:spPr bwMode="auto">
          <a:xfrm>
            <a:off x="7467600" y="3777024"/>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12</a:t>
            </a:r>
          </a:p>
        </p:txBody>
      </p:sp>
      <p:sp>
        <p:nvSpPr>
          <p:cNvPr id="31" name="Rounded Rectangle 30"/>
          <p:cNvSpPr/>
          <p:nvPr/>
        </p:nvSpPr>
        <p:spPr bwMode="auto">
          <a:xfrm>
            <a:off x="4800601" y="3786229"/>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11</a:t>
            </a:r>
          </a:p>
        </p:txBody>
      </p:sp>
      <p:sp>
        <p:nvSpPr>
          <p:cNvPr id="32" name="Rounded Rectangle 31"/>
          <p:cNvSpPr/>
          <p:nvPr/>
        </p:nvSpPr>
        <p:spPr bwMode="auto">
          <a:xfrm>
            <a:off x="2133602" y="3105002"/>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7</a:t>
            </a:r>
          </a:p>
        </p:txBody>
      </p:sp>
      <p:sp>
        <p:nvSpPr>
          <p:cNvPr id="33" name="Rounded Rectangle 32"/>
          <p:cNvSpPr/>
          <p:nvPr/>
        </p:nvSpPr>
        <p:spPr bwMode="auto">
          <a:xfrm>
            <a:off x="2133602" y="3809537"/>
            <a:ext cx="2514600" cy="5869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r>
              <a:rPr lang="en-GB" sz="2800" b="1" dirty="0">
                <a:solidFill>
                  <a:schemeClr val="bg1"/>
                </a:solidFill>
                <a:latin typeface="Segoe UI" panose="020B0502040204020203" pitchFamily="34" charset="0"/>
                <a:cs typeface="Segoe UI" panose="020B0502040204020203" pitchFamily="34" charset="0"/>
              </a:rPr>
              <a:t>10</a:t>
            </a:r>
          </a:p>
        </p:txBody>
      </p:sp>
    </p:spTree>
    <p:extLst>
      <p:ext uri="{BB962C8B-B14F-4D97-AF65-F5344CB8AC3E}">
        <p14:creationId xmlns:p14="http://schemas.microsoft.com/office/powerpoint/2010/main" val="3469366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5"/>
          </p:nvPr>
        </p:nvPicPr>
        <p:blipFill>
          <a:blip r:embed="rId3"/>
          <a:stretch>
            <a:fillRect/>
          </a:stretch>
        </p:blipFill>
        <p:spPr>
          <a:xfrm>
            <a:off x="1947324" y="2070326"/>
            <a:ext cx="8338628" cy="4265160"/>
          </a:xfrm>
          <a:prstGeom prst="rect">
            <a:avLst/>
          </a:prstGeom>
        </p:spPr>
      </p:pic>
      <p:sp>
        <p:nvSpPr>
          <p:cNvPr id="3" name="Title 2"/>
          <p:cNvSpPr>
            <a:spLocks noGrp="1"/>
          </p:cNvSpPr>
          <p:nvPr>
            <p:ph type="title"/>
          </p:nvPr>
        </p:nvSpPr>
        <p:spPr/>
        <p:txBody>
          <a:bodyPr>
            <a:normAutofit fontScale="90000"/>
          </a:bodyPr>
          <a:lstStyle/>
          <a:p>
            <a:r>
              <a:rPr lang="en-GB" dirty="0"/>
              <a:t>Project management forces</a:t>
            </a:r>
          </a:p>
        </p:txBody>
      </p:sp>
    </p:spTree>
    <p:extLst>
      <p:ext uri="{BB962C8B-B14F-4D97-AF65-F5344CB8AC3E}">
        <p14:creationId xmlns:p14="http://schemas.microsoft.com/office/powerpoint/2010/main" val="2845681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normAutofit/>
          </a:bodyPr>
          <a:lstStyle/>
          <a:p>
            <a:r>
              <a:rPr lang="en-US" altLang="en-US" dirty="0"/>
              <a:t>Working in an Agile team</a:t>
            </a:r>
          </a:p>
        </p:txBody>
      </p:sp>
      <p:sp>
        <p:nvSpPr>
          <p:cNvPr id="8" name="Subtitle 7"/>
          <p:cNvSpPr>
            <a:spLocks noGrp="1"/>
          </p:cNvSpPr>
          <p:nvPr>
            <p:ph type="subTitle" idx="1"/>
          </p:nvPr>
        </p:nvSpPr>
        <p:spPr/>
        <p:txBody>
          <a:bodyPr/>
          <a:lstStyle/>
          <a:p>
            <a:r>
              <a:rPr lang="en-US" altLang="en-US" dirty="0"/>
              <a:t>The Scrum Framework</a:t>
            </a:r>
          </a:p>
          <a:p>
            <a:endParaRPr lang="en-GB" dirty="0"/>
          </a:p>
        </p:txBody>
      </p:sp>
    </p:spTree>
    <p:extLst>
      <p:ext uri="{BB962C8B-B14F-4D97-AF65-F5344CB8AC3E}">
        <p14:creationId xmlns:p14="http://schemas.microsoft.com/office/powerpoint/2010/main" val="3763483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Scrum framework</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8928" y="1983036"/>
            <a:ext cx="8724790" cy="3018622"/>
          </a:xfrm>
          <a:prstGeom prst="rect">
            <a:avLst/>
          </a:prstGeom>
        </p:spPr>
      </p:pic>
    </p:spTree>
    <p:extLst>
      <p:ext uri="{BB962C8B-B14F-4D97-AF65-F5344CB8AC3E}">
        <p14:creationId xmlns:p14="http://schemas.microsoft.com/office/powerpoint/2010/main" val="3157631516"/>
      </p:ext>
    </p:extLst>
  </p:cSld>
  <p:clrMapOvr>
    <a:masterClrMapping/>
  </p:clrMapOvr>
</p:sld>
</file>

<file path=ppt/theme/theme1.xml><?xml version="1.0" encoding="utf-8"?>
<a:theme xmlns:a="http://schemas.openxmlformats.org/drawingml/2006/main" name="PPM Courseware Slides">
  <a:themeElements>
    <a:clrScheme name="QA">
      <a:dk1>
        <a:srgbClr val="2E2D2C"/>
      </a:dk1>
      <a:lt1>
        <a:srgbClr val="FFFFFF"/>
      </a:lt1>
      <a:dk2>
        <a:srgbClr val="0E3C58"/>
      </a:dk2>
      <a:lt2>
        <a:srgbClr val="DADADA"/>
      </a:lt2>
      <a:accent1>
        <a:srgbClr val="00519C"/>
      </a:accent1>
      <a:accent2>
        <a:srgbClr val="CA1E17"/>
      </a:accent2>
      <a:accent3>
        <a:srgbClr val="18BF2B"/>
      </a:accent3>
      <a:accent4>
        <a:srgbClr val="7713B2"/>
      </a:accent4>
      <a:accent5>
        <a:srgbClr val="4591CE"/>
      </a:accent5>
      <a:accent6>
        <a:srgbClr val="F08300"/>
      </a:accent6>
      <a:hlink>
        <a:srgbClr val="134983"/>
      </a:hlink>
      <a:folHlink>
        <a:srgbClr val="E50049"/>
      </a:folHlink>
    </a:clrScheme>
    <a:fontScheme name="QA">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solidFill>
              <a:schemeClr val="tx1"/>
            </a:solidFill>
            <a:cs typeface="Arial" pitchFamily="34" charset="0"/>
          </a:defRPr>
        </a:defPPr>
      </a:lstStyle>
      <a:style>
        <a:lnRef idx="2">
          <a:schemeClr val="accent1"/>
        </a:lnRef>
        <a:fillRef idx="1">
          <a:schemeClr val="lt1"/>
        </a:fillRef>
        <a:effectRef idx="0">
          <a:schemeClr val="accent1"/>
        </a:effectRef>
        <a:fontRef idx="minor">
          <a:schemeClr val="dk1"/>
        </a:fontRef>
      </a:style>
    </a:spDef>
    <a:lnDef>
      <a:spPr>
        <a:ln w="38100"/>
      </a:spPr>
      <a:bodyPr/>
      <a:lstStyle/>
      <a:style>
        <a:lnRef idx="1">
          <a:schemeClr val="accent1"/>
        </a:lnRef>
        <a:fillRef idx="0">
          <a:schemeClr val="accent1"/>
        </a:fillRef>
        <a:effectRef idx="0">
          <a:schemeClr val="accent1"/>
        </a:effectRef>
        <a:fontRef idx="minor">
          <a:schemeClr val="tx1"/>
        </a:fontRef>
      </a:style>
    </a:lnDef>
    <a:txDef>
      <a:spPr>
        <a:solidFill>
          <a:srgbClr val="B9CDE5"/>
        </a:solidFill>
      </a:spPr>
      <a:bodyPr wrap="square" rtlCol="0">
        <a:spAutoFit/>
      </a:bodyPr>
      <a:lstStyle>
        <a:defPPr>
          <a:defRPr sz="2000" dirty="0" smtClean="0">
            <a:latin typeface="Courier New" pitchFamily="49" charset="0"/>
            <a:cs typeface="Courier New" pitchFamily="49" charset="0"/>
          </a:defRPr>
        </a:defPPr>
      </a:lstStyle>
    </a:txDef>
  </a:objectDefaults>
  <a:extraClrSchemeLst/>
  <a:extLst>
    <a:ext uri="{05A4C25C-085E-4340-85A3-A5531E510DB2}">
      <thm15:themeFamily xmlns:thm15="http://schemas.microsoft.com/office/thememl/2012/main" name="IK_Slides_2017.potx" id="{07A49D83-18D9-4464-9D75-C99834425DEC}" vid="{47ACD433-8512-426C-A2CF-C56C6ED40BEA}"/>
    </a:ext>
  </a:extLst>
</a:theme>
</file>

<file path=ppt/theme/theme2.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Courseware" ma:contentTypeID="0x010100F0967B7CEE8D417F966757887D9466FB00B4F864230081044EAED507EE628CAA89" ma:contentTypeVersion="0" ma:contentTypeDescription="Base content type which represents courseware documents" ma:contentTypeScope="" ma:versionID="0f641e77a5b3705687fcf454f6f68918">
  <xsd:schema xmlns:xsd="http://www.w3.org/2001/XMLSchema" xmlns:xs="http://www.w3.org/2001/XMLSchema" xmlns:p="http://schemas.microsoft.com/office/2006/metadata/properties" xmlns:ns2="A6EA5DF9-9523-486D-A23D-E52B22E3D8F1" targetNamespace="http://schemas.microsoft.com/office/2006/metadata/properties" ma:root="true" ma:fieldsID="d8cb9c33cc10ca844aa7d027ee96ad3d" ns2:_="">
    <xsd:import namespace="A6EA5DF9-9523-486D-A23D-E52B22E3D8F1"/>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EA5DF9-9523-486D-A23D-E52B22E3D8F1"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sBuildFile xmlns="A6EA5DF9-9523-486D-A23D-E52B22E3D8F1" xsi:nil="true"/>
    <SequenceNumber xmlns="A6EA5DF9-9523-486D-A23D-E52B22E3D8F1">1</SequenceNumber>
    <BookTypeField0 xmlns="A6EA5DF9-9523-486D-A23D-E52B22E3D8F1">
      <Terms xmlns="http://schemas.microsoft.com/office/infopath/2007/PartnerControls">
        <TermInfo xmlns="http://schemas.microsoft.com/office/infopath/2007/PartnerControls">
          <TermName xmlns="http://schemas.microsoft.com/office/infopath/2007/PartnerControls">DG</TermName>
          <TermId xmlns="http://schemas.microsoft.com/office/infopath/2007/PartnerControls">702cfa80-7586-4db3-97c2-9bf08f1b4133</TermId>
        </TermInfo>
      </Terms>
    </BookTypeField0>
  </documentManagement>
</p:properties>
</file>

<file path=customXml/itemProps1.xml><?xml version="1.0" encoding="utf-8"?>
<ds:datastoreItem xmlns:ds="http://schemas.openxmlformats.org/officeDocument/2006/customXml" ds:itemID="{50066D73-CE8E-48BA-A2C0-0AE459377C97}">
  <ds:schemaRefs>
    <ds:schemaRef ds:uri="http://schemas.microsoft.com/sharepoint/v3/contenttype/forms"/>
  </ds:schemaRefs>
</ds:datastoreItem>
</file>

<file path=customXml/itemProps2.xml><?xml version="1.0" encoding="utf-8"?>
<ds:datastoreItem xmlns:ds="http://schemas.openxmlformats.org/officeDocument/2006/customXml" ds:itemID="{CCF64DE8-D78A-4B8D-AB8A-9AB7B694D9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EA5DF9-9523-486D-A23D-E52B22E3D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BEF364-BADD-4200-BF2E-115B8113B6B7}">
  <ds:schemaRefs>
    <ds:schemaRef ds:uri="http://schemas.microsoft.com/office/2006/documentManagement/types"/>
    <ds:schemaRef ds:uri="http://purl.org/dc/elements/1.1/"/>
    <ds:schemaRef ds:uri="http://schemas.microsoft.com/office/2006/metadata/properties"/>
    <ds:schemaRef ds:uri="A6EA5DF9-9523-486D-A23D-E52B22E3D8F1"/>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IK_Slides_2017</Template>
  <TotalTime>9073</TotalTime>
  <Words>3223</Words>
  <Application>Microsoft Office PowerPoint</Application>
  <PresentationFormat>Widescreen</PresentationFormat>
  <Paragraphs>565</Paragraphs>
  <Slides>47</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Segoe UI</vt:lpstr>
      <vt:lpstr>Segoe UI Light</vt:lpstr>
      <vt:lpstr>Wingdings</vt:lpstr>
      <vt:lpstr>PPM Courseware Slides</vt:lpstr>
      <vt:lpstr>Working in an Agile team</vt:lpstr>
      <vt:lpstr>Agile is an umbrella term</vt:lpstr>
      <vt:lpstr>The essence of Agile</vt:lpstr>
      <vt:lpstr>Agile Manifesto - 2001</vt:lpstr>
      <vt:lpstr>12 Agile principles</vt:lpstr>
      <vt:lpstr>12 Agile principles</vt:lpstr>
      <vt:lpstr>Project management forces</vt:lpstr>
      <vt:lpstr>Working in an Agile team</vt:lpstr>
      <vt:lpstr>Scrum framework</vt:lpstr>
      <vt:lpstr>Scrum elements</vt:lpstr>
      <vt:lpstr>Event – The Sprint</vt:lpstr>
      <vt:lpstr>Event – Sprint planning meeting</vt:lpstr>
      <vt:lpstr>Event – Sprint review meeting</vt:lpstr>
      <vt:lpstr>Event – Sprint retrospective meeting</vt:lpstr>
      <vt:lpstr>Event – Daily Scrum</vt:lpstr>
      <vt:lpstr>Scrum Artefacts</vt:lpstr>
      <vt:lpstr>Artefacts – Product backlog</vt:lpstr>
      <vt:lpstr>Artefacts – Sprint backlog</vt:lpstr>
      <vt:lpstr>Artefact - Increment</vt:lpstr>
      <vt:lpstr>Scrum roles</vt:lpstr>
      <vt:lpstr>Role – Scrum master</vt:lpstr>
      <vt:lpstr>Role – Product owner</vt:lpstr>
      <vt:lpstr>Role – Developer (Development team)</vt:lpstr>
      <vt:lpstr>Scrum values</vt:lpstr>
      <vt:lpstr>End of section</vt:lpstr>
      <vt:lpstr>Working in an Agile team</vt:lpstr>
      <vt:lpstr>Understanding Scrum</vt:lpstr>
      <vt:lpstr>Working software</vt:lpstr>
      <vt:lpstr>Monitoring progress</vt:lpstr>
      <vt:lpstr>Velocity</vt:lpstr>
      <vt:lpstr>Velocity is NOT capability</vt:lpstr>
      <vt:lpstr>Burndown Chart</vt:lpstr>
      <vt:lpstr>Sprint planning meeting</vt:lpstr>
      <vt:lpstr>Sprint goal</vt:lpstr>
      <vt:lpstr>Definition of done</vt:lpstr>
      <vt:lpstr>Product Backlog Items - PBIs</vt:lpstr>
      <vt:lpstr>User stories</vt:lpstr>
      <vt:lpstr>Working in an Agile team</vt:lpstr>
      <vt:lpstr>Product backlog refinement</vt:lpstr>
      <vt:lpstr>Release planning meeting</vt:lpstr>
      <vt:lpstr>Estimating</vt:lpstr>
      <vt:lpstr>Estimation techniques</vt:lpstr>
      <vt:lpstr>Estimating with Story Points</vt:lpstr>
      <vt:lpstr>Planning poker</vt:lpstr>
      <vt:lpstr>Planning Poker – Example Steps</vt:lpstr>
      <vt:lpstr>Folding in Planning Poker</vt:lpstr>
      <vt:lpstr>Thank you</vt:lpstr>
    </vt:vector>
  </TitlesOfParts>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in an Agile team</dc:title>
  <dc:creator>Phil Stirpe</dc:creator>
  <cp:lastModifiedBy>Chris Perrins</cp:lastModifiedBy>
  <cp:revision>156</cp:revision>
  <dcterms:created xsi:type="dcterms:W3CDTF">2017-04-18T08:23:46Z</dcterms:created>
  <dcterms:modified xsi:type="dcterms:W3CDTF">2019-09-24T13:44:55Z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0x010100F0967B7CEE8D417F966757887D9466FB00B4F864230081044EAED507EE628CAA89</vt:lpwstr>
  </property>
  <property fmtid="{D5CDD505-2E9C-101B-9397-08002B2CF9AE}" pid="4" name="BookType">
    <vt:lpwstr>16</vt:lpwstr>
  </property>
</Properties>
</file>